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7D9"/>
          </a:solidFill>
        </a:fill>
      </a:tcStyle>
    </a:wholeTbl>
    <a:band2H>
      <a:tcTxStyle/>
      <a:tcStyle>
        <a:tcBdr/>
        <a:fill>
          <a:solidFill>
            <a:srgbClr val="E7EC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F1F1"/>
          </a:solidFill>
        </a:fill>
      </a:tcStyle>
    </a:wholeTbl>
    <a:band2H>
      <a:tcTxStyle/>
      <a:tcStyle>
        <a:tcBdr/>
        <a:fill>
          <a:solidFill>
            <a:srgbClr val="F4F8F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D0DE"/>
          </a:solidFill>
        </a:fill>
      </a:tcStyle>
    </a:wholeTbl>
    <a:band2H>
      <a:tcTxStyle/>
      <a:tcStyle>
        <a:tcBdr/>
        <a:fill>
          <a:solidFill>
            <a:srgbClr val="F1E9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4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/>
          <p:nvPr/>
        </p:nvSpPr>
        <p:spPr>
          <a:xfrm>
            <a:off x="360363" y="1295400"/>
            <a:ext cx="8423276" cy="44640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792000" y="1457923"/>
            <a:ext cx="7560000" cy="208823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215900" indent="-215900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7046" indent="-305858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indent="719137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086168" indent="-367030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" name="Espace réservé du texte 8"/>
          <p:cNvSpPr>
            <a:spLocks noGrp="1"/>
          </p:cNvSpPr>
          <p:nvPr>
            <p:ph type="body" sz="quarter" idx="21"/>
          </p:nvPr>
        </p:nvSpPr>
        <p:spPr>
          <a:xfrm>
            <a:off x="792000" y="4014354"/>
            <a:ext cx="7560000" cy="14308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defRPr sz="19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1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675688" y="6669088"/>
            <a:ext cx="127001" cy="127001"/>
          </a:xfrm>
          <a:prstGeom prst="rect">
            <a:avLst/>
          </a:prstGeom>
        </p:spPr>
        <p:txBody>
          <a:bodyPr anchor="t"/>
          <a:lstStyle>
            <a:lvl1pPr algn="l"/>
          </a:lstStyle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17" name="Image 1" descr="Imag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791" y="8280"/>
            <a:ext cx="2496320" cy="11892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9"/>
          <p:cNvSpPr/>
          <p:nvPr/>
        </p:nvSpPr>
        <p:spPr>
          <a:xfrm>
            <a:off x="360363" y="6321424"/>
            <a:ext cx="8423276" cy="17939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3" name="Image 10" descr="Imag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1637" y="287338"/>
            <a:ext cx="720726" cy="720726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Texte du titre"/>
          <p:cNvSpPr txBox="1">
            <a:spLocks noGrp="1"/>
          </p:cNvSpPr>
          <p:nvPr>
            <p:ph type="title"/>
          </p:nvPr>
        </p:nvSpPr>
        <p:spPr>
          <a:xfrm>
            <a:off x="576262" y="1449387"/>
            <a:ext cx="7991476" cy="719138"/>
          </a:xfrm>
          <a:prstGeom prst="rect">
            <a:avLst/>
          </a:prstGeom>
        </p:spPr>
        <p:txBody>
          <a:bodyPr/>
          <a:lstStyle>
            <a:lvl1pPr algn="l">
              <a:lnSpc>
                <a:spcPct val="85000"/>
              </a:lnSpc>
              <a:defRPr sz="2400"/>
            </a:lvl1pPr>
          </a:lstStyle>
          <a:p>
            <a:r>
              <a:t>Texte du titre</a:t>
            </a:r>
          </a:p>
        </p:txBody>
      </p:sp>
      <p:sp>
        <p:nvSpPr>
          <p:cNvPr id="35" name="Texte niveau 1…"/>
          <p:cNvSpPr txBox="1">
            <a:spLocks noGrp="1"/>
          </p:cNvSpPr>
          <p:nvPr>
            <p:ph type="body" idx="1"/>
          </p:nvPr>
        </p:nvSpPr>
        <p:spPr>
          <a:xfrm>
            <a:off x="576262" y="2214563"/>
            <a:ext cx="7991476" cy="391477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8"/>
            <a:ext cx="127001" cy="127001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9"/>
          <p:cNvSpPr/>
          <p:nvPr/>
        </p:nvSpPr>
        <p:spPr>
          <a:xfrm>
            <a:off x="360363" y="6321424"/>
            <a:ext cx="8423276" cy="17939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4" name="Image 10" descr="Imag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1637" y="287338"/>
            <a:ext cx="720726" cy="720726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Texte du titre"/>
          <p:cNvSpPr txBox="1">
            <a:spLocks noGrp="1"/>
          </p:cNvSpPr>
          <p:nvPr>
            <p:ph type="title"/>
          </p:nvPr>
        </p:nvSpPr>
        <p:spPr>
          <a:xfrm>
            <a:off x="576262" y="1449387"/>
            <a:ext cx="7991476" cy="719138"/>
          </a:xfrm>
          <a:prstGeom prst="rect">
            <a:avLst/>
          </a:prstGeom>
        </p:spPr>
        <p:txBody>
          <a:bodyPr/>
          <a:lstStyle>
            <a:lvl1pPr algn="l">
              <a:lnSpc>
                <a:spcPct val="85000"/>
              </a:lnSpc>
              <a:defRPr sz="2400"/>
            </a:lvl1pPr>
          </a:lstStyle>
          <a:p>
            <a:r>
              <a:t>Texte du titre</a:t>
            </a:r>
          </a:p>
        </p:txBody>
      </p:sp>
      <p:sp>
        <p:nvSpPr>
          <p:cNvPr id="4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8"/>
            <a:ext cx="127001" cy="127001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3"/>
          <p:cNvSpPr/>
          <p:nvPr/>
        </p:nvSpPr>
        <p:spPr>
          <a:xfrm>
            <a:off x="360363" y="1295400"/>
            <a:ext cx="8423276" cy="44640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792000" y="1457923"/>
            <a:ext cx="7560000" cy="208823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215900" indent="-215900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7046" indent="-305858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indent="719137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086168" indent="-367030" algn="r">
              <a:lnSpc>
                <a:spcPct val="80000"/>
              </a:lnSpc>
              <a:defRPr sz="3400" b="0" cap="all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5" name="Espace réservé du texte 8"/>
          <p:cNvSpPr>
            <a:spLocks noGrp="1"/>
          </p:cNvSpPr>
          <p:nvPr>
            <p:ph type="body" sz="quarter" idx="21"/>
          </p:nvPr>
        </p:nvSpPr>
        <p:spPr>
          <a:xfrm>
            <a:off x="792000" y="4014354"/>
            <a:ext cx="7560000" cy="14308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defRPr sz="19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</p:txBody>
      </p:sp>
      <p:sp>
        <p:nvSpPr>
          <p:cNvPr id="56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675688" y="6669088"/>
            <a:ext cx="127001" cy="127001"/>
          </a:xfrm>
          <a:prstGeom prst="rect">
            <a:avLst/>
          </a:prstGeom>
        </p:spPr>
        <p:txBody>
          <a:bodyPr anchor="t"/>
          <a:lstStyle>
            <a:lvl1pPr algn="l"/>
          </a:lstStyle>
          <a:p>
            <a:fld id="{86CB4B4D-7CA3-9044-876B-883B54F8677D}" type="slidenum">
              <a:t>‹N°›</a:t>
            </a:fld>
            <a:endParaRPr/>
          </a:p>
        </p:txBody>
      </p:sp>
      <p:pic>
        <p:nvPicPr>
          <p:cNvPr id="57" name="Image 1" descr="Imag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99791" y="8280"/>
            <a:ext cx="2496320" cy="11892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2"/>
          <p:cNvSpPr/>
          <p:nvPr/>
        </p:nvSpPr>
        <p:spPr>
          <a:xfrm>
            <a:off x="360363" y="1295400"/>
            <a:ext cx="8423276" cy="4464050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5" name="Image 11" descr="Image 1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1637" y="287338"/>
            <a:ext cx="720726" cy="720726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et grap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9"/>
          <p:cNvSpPr/>
          <p:nvPr/>
        </p:nvSpPr>
        <p:spPr>
          <a:xfrm>
            <a:off x="360363" y="6321424"/>
            <a:ext cx="8423276" cy="17939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75" name="Image 10" descr="Imag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11637" y="287338"/>
            <a:ext cx="720726" cy="720726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Texte du titre"/>
          <p:cNvSpPr txBox="1">
            <a:spLocks noGrp="1"/>
          </p:cNvSpPr>
          <p:nvPr>
            <p:ph type="title"/>
          </p:nvPr>
        </p:nvSpPr>
        <p:spPr>
          <a:xfrm>
            <a:off x="576262" y="1449387"/>
            <a:ext cx="7991476" cy="719138"/>
          </a:xfrm>
          <a:prstGeom prst="rect">
            <a:avLst/>
          </a:prstGeom>
        </p:spPr>
        <p:txBody>
          <a:bodyPr/>
          <a:lstStyle>
            <a:lvl1pPr algn="l">
              <a:lnSpc>
                <a:spcPct val="85000"/>
              </a:lnSpc>
              <a:defRPr sz="2400"/>
            </a:lvl1pPr>
          </a:lstStyle>
          <a:p>
            <a:r>
              <a:t>Texte du titre</a:t>
            </a:r>
          </a:p>
        </p:txBody>
      </p:sp>
      <p:sp>
        <p:nvSpPr>
          <p:cNvPr id="77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8"/>
            <a:ext cx="127001" cy="127001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360363" y="1295400"/>
            <a:ext cx="8423276" cy="4464050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" name="Image 11" descr="Image 11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211637" y="287338"/>
            <a:ext cx="720726" cy="72072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e du titre"/>
          <p:cNvSpPr txBox="1">
            <a:spLocks noGrp="1"/>
          </p:cNvSpPr>
          <p:nvPr>
            <p:ph type="title"/>
          </p:nvPr>
        </p:nvSpPr>
        <p:spPr>
          <a:xfrm>
            <a:off x="792000" y="2322591"/>
            <a:ext cx="7560000" cy="3230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Texte du titre</a:t>
            </a:r>
          </a:p>
        </p:txBody>
      </p:sp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9017000" y="6700044"/>
            <a:ext cx="127001" cy="127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  <p:sp>
        <p:nvSpPr>
          <p:cNvPr id="6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/>
  <p:txStyles>
    <p:titleStyle>
      <a:lvl1pPr marL="0" marR="0" indent="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r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all" spc="0" baseline="0">
          <a:solidFill>
            <a:schemeClr val="accent1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557212" marR="0" indent="-12700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▪"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737129" marR="0" indent="-125941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342900" marR="0" indent="376237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870268" marR="0" indent="-15113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-"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446020" marR="0" indent="-16002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2903220" marR="0" indent="-16002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360420" marR="0" indent="-16002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3817620" marR="0" indent="-160020" algn="l" defTabSz="914400" rtl="0" latinLnBrk="0">
        <a:lnSpc>
          <a:spcPct val="100000"/>
        </a:lnSpc>
        <a:spcBef>
          <a:spcPts val="800"/>
        </a:spcBef>
        <a:spcAft>
          <a:spcPts val="0"/>
        </a:spcAft>
        <a:buClrTx/>
        <a:buSzPct val="100000"/>
        <a:buFontTx/>
        <a:buChar char="•"/>
        <a:tabLst/>
        <a:defRPr sz="1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Espace réservé du pied de page 7"/>
          <p:cNvSpPr txBox="1"/>
          <p:nvPr/>
        </p:nvSpPr>
        <p:spPr>
          <a:xfrm>
            <a:off x="8675688" y="6669088"/>
            <a:ext cx="468313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00">
                <a:solidFill>
                  <a:srgbClr val="FFFFFF"/>
                </a:solidFill>
              </a:defRPr>
            </a:lvl1pPr>
          </a:lstStyle>
          <a:p>
            <a:r>
              <a:t>Cour des comptes – Évaluation de la politique de sécurité routière – Groupe de travail INTOSAI</a:t>
            </a:r>
          </a:p>
        </p:txBody>
      </p:sp>
      <p:sp>
        <p:nvSpPr>
          <p:cNvPr id="87" name="Espace réservé du texte 4"/>
          <p:cNvSpPr txBox="1">
            <a:spLocks noGrp="1"/>
          </p:cNvSpPr>
          <p:nvPr>
            <p:ph type="body" sz="half" idx="1"/>
          </p:nvPr>
        </p:nvSpPr>
        <p:spPr>
          <a:xfrm>
            <a:off x="770023" y="1484783"/>
            <a:ext cx="7475619" cy="2547741"/>
          </a:xfrm>
          <a:prstGeom prst="rect">
            <a:avLst/>
          </a:prstGeom>
        </p:spPr>
        <p:txBody>
          <a:bodyPr/>
          <a:lstStyle/>
          <a:p>
            <a:pPr>
              <a:defRPr cap="none"/>
            </a:pPr>
            <a:r>
              <a:rPr dirty="0"/>
              <a:t>INTOSAI </a:t>
            </a:r>
            <a:r>
              <a:rPr lang="fr-FR" dirty="0" smtClean="0"/>
              <a:t>WGEPPP</a:t>
            </a:r>
            <a:endParaRPr dirty="0"/>
          </a:p>
          <a:p>
            <a:pPr>
              <a:defRPr cap="none"/>
            </a:pPr>
            <a:r>
              <a:rPr dirty="0"/>
              <a:t>EVALUATION OF PUBLIC ROAD SAFETY POLICY </a:t>
            </a:r>
          </a:p>
        </p:txBody>
      </p:sp>
      <p:sp>
        <p:nvSpPr>
          <p:cNvPr id="88" name="Espace réservé du texte 5"/>
          <p:cNvSpPr>
            <a:spLocks noGrp="1"/>
          </p:cNvSpPr>
          <p:nvPr>
            <p:ph type="body" idx="21"/>
          </p:nvPr>
        </p:nvSpPr>
        <p:spPr>
          <a:xfrm>
            <a:off x="792162" y="4437112"/>
            <a:ext cx="7559676" cy="1008014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marL="0" indent="0" algn="r">
              <a:defRPr sz="1900" b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fr-FR" dirty="0" smtClean="0"/>
              <a:t>Gilles </a:t>
            </a:r>
            <a:r>
              <a:rPr lang="fr-FR" dirty="0" err="1" smtClean="0"/>
              <a:t>Andréani</a:t>
            </a:r>
            <a:r>
              <a:rPr lang="fr-FR" dirty="0" smtClean="0"/>
              <a:t>, </a:t>
            </a:r>
            <a:r>
              <a:rPr lang="fr-FR" dirty="0" err="1" smtClean="0"/>
              <a:t>President</a:t>
            </a:r>
            <a:r>
              <a:rPr lang="fr-FR" dirty="0" smtClean="0"/>
              <a:t> of </a:t>
            </a:r>
            <a:r>
              <a:rPr lang="fr-FR" dirty="0" err="1" smtClean="0"/>
              <a:t>chamber</a:t>
            </a:r>
            <a:endParaRPr lang="fr-FR" dirty="0" smtClean="0"/>
          </a:p>
          <a:p>
            <a:r>
              <a:rPr dirty="0" smtClean="0"/>
              <a:t>July </a:t>
            </a:r>
            <a:r>
              <a:rPr dirty="0"/>
              <a:t>7-8, 2021</a:t>
            </a:r>
          </a:p>
        </p:txBody>
      </p:sp>
      <p:sp>
        <p:nvSpPr>
          <p:cNvPr id="89" name="Espace réservé de la date 3"/>
          <p:cNvSpPr txBox="1"/>
          <p:nvPr/>
        </p:nvSpPr>
        <p:spPr>
          <a:xfrm>
            <a:off x="8891688" y="6669088"/>
            <a:ext cx="252313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defRPr sz="100">
                <a:solidFill>
                  <a:srgbClr val="FFFFFF"/>
                </a:solidFill>
              </a:defRPr>
            </a:lvl1pPr>
          </a:lstStyle>
          <a:p>
            <a:r>
              <a:t>7-8 juillet 2021</a:t>
            </a:r>
          </a:p>
        </p:txBody>
      </p:sp>
      <p:sp>
        <p:nvSpPr>
          <p:cNvPr id="90" name="Espace réservé du numéro de diapositive 6"/>
          <p:cNvSpPr txBox="1">
            <a:spLocks noGrp="1"/>
          </p:cNvSpPr>
          <p:nvPr>
            <p:ph type="sldNum" sz="quarter" idx="2"/>
          </p:nvPr>
        </p:nvSpPr>
        <p:spPr>
          <a:xfrm>
            <a:off x="8675688" y="6669088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Espace réservé du pied de page 4"/>
          <p:cNvSpPr txBox="1"/>
          <p:nvPr/>
        </p:nvSpPr>
        <p:spPr>
          <a:xfrm>
            <a:off x="1331912" y="6347619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140" name="Titre 1"/>
          <p:cNvSpPr txBox="1">
            <a:spLocks noGrp="1"/>
          </p:cNvSpPr>
          <p:nvPr>
            <p:ph type="title"/>
          </p:nvPr>
        </p:nvSpPr>
        <p:spPr>
          <a:xfrm>
            <a:off x="576262" y="1449387"/>
            <a:ext cx="7991476" cy="719138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rPr dirty="0"/>
              <a:t>8. </a:t>
            </a:r>
            <a:r>
              <a:rPr dirty="0" smtClean="0"/>
              <a:t>RECOMM</a:t>
            </a:r>
            <a:r>
              <a:rPr lang="fr-FR" dirty="0" smtClean="0"/>
              <a:t>en</a:t>
            </a:r>
            <a:r>
              <a:rPr dirty="0" smtClean="0"/>
              <a:t>DATIONS</a:t>
            </a:r>
            <a:endParaRPr dirty="0"/>
          </a:p>
        </p:txBody>
      </p:sp>
      <p:sp>
        <p:nvSpPr>
          <p:cNvPr id="141" name="Espace réservé du contenu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defRPr sz="1800" b="0"/>
            </a:pPr>
            <a:r>
              <a:rPr dirty="0"/>
              <a:t>17 recommendations addressed to State administrations.</a:t>
            </a:r>
          </a:p>
          <a:p>
            <a:pPr marL="0" indent="0">
              <a:defRPr sz="1800" b="0"/>
            </a:pPr>
            <a:r>
              <a:rPr dirty="0"/>
              <a:t>Grouped under five headings:</a:t>
            </a:r>
          </a:p>
          <a:p>
            <a:pPr marL="0" indent="0">
              <a:defRPr sz="1800"/>
            </a:pPr>
            <a:endParaRPr dirty="0"/>
          </a:p>
          <a:p>
            <a:pPr>
              <a:buSzPct val="100000"/>
              <a:buChar char="➢"/>
              <a:defRPr sz="2000"/>
            </a:pPr>
            <a:r>
              <a:rPr dirty="0"/>
              <a:t>Adopt strategic planning</a:t>
            </a:r>
          </a:p>
          <a:p>
            <a:pPr>
              <a:buSzPct val="100000"/>
              <a:buChar char="➢"/>
              <a:defRPr sz="2000"/>
            </a:pPr>
            <a:r>
              <a:rPr dirty="0"/>
              <a:t>Seek greater </a:t>
            </a:r>
            <a:r>
              <a:rPr lang="fr-FR" dirty="0" smtClean="0"/>
              <a:t>support</a:t>
            </a:r>
            <a:endParaRPr dirty="0"/>
          </a:p>
          <a:p>
            <a:pPr>
              <a:buSzPct val="100000"/>
              <a:buChar char="➢"/>
              <a:defRPr sz="2000"/>
            </a:pPr>
            <a:r>
              <a:rPr dirty="0"/>
              <a:t>Optimize behavioral control</a:t>
            </a:r>
          </a:p>
          <a:p>
            <a:pPr>
              <a:buSzPct val="100000"/>
              <a:buChar char="➢"/>
              <a:defRPr sz="2000"/>
            </a:pPr>
            <a:r>
              <a:rPr dirty="0"/>
              <a:t>Improve steering instruments</a:t>
            </a:r>
          </a:p>
          <a:p>
            <a:pPr>
              <a:buSzPct val="100000"/>
              <a:buChar char="➢"/>
              <a:defRPr sz="2000"/>
            </a:pPr>
            <a:r>
              <a:rPr dirty="0"/>
              <a:t>Improving the administrative organization</a:t>
            </a:r>
          </a:p>
        </p:txBody>
      </p:sp>
      <p:sp>
        <p:nvSpPr>
          <p:cNvPr id="142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43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Espace réservé du pied de page 4"/>
          <p:cNvSpPr txBox="1"/>
          <p:nvPr/>
        </p:nvSpPr>
        <p:spPr>
          <a:xfrm>
            <a:off x="8675688" y="6700044"/>
            <a:ext cx="468313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100">
                <a:solidFill>
                  <a:srgbClr val="FFFFFF"/>
                </a:solidFill>
              </a:defRPr>
            </a:lvl1pPr>
          </a:lstStyle>
          <a:p>
            <a:r>
              <a:t>Cour des comptes – Évaluation de la politique de sécurité routière – Groupe de travail INTOSAI</a:t>
            </a:r>
          </a:p>
        </p:txBody>
      </p:sp>
      <p:sp>
        <p:nvSpPr>
          <p:cNvPr id="93" name="Titre 1"/>
          <p:cNvSpPr txBox="1">
            <a:spLocks noGrp="1"/>
          </p:cNvSpPr>
          <p:nvPr>
            <p:ph type="title"/>
          </p:nvPr>
        </p:nvSpPr>
        <p:spPr>
          <a:xfrm>
            <a:off x="668809" y="1310696"/>
            <a:ext cx="7806382" cy="5054147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PLAN OF THE PRESENTATION</a:t>
            </a:r>
          </a:p>
          <a:p>
            <a:pPr algn="l">
              <a:lnSpc>
                <a:spcPct val="120000"/>
              </a:lnSpc>
              <a:defRPr sz="2500" b="1" cap="none"/>
            </a:pPr>
            <a:endParaRPr dirty="0"/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1. The issue</a:t>
            </a:r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2. Evaluation questions</a:t>
            </a:r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3. Calendar</a:t>
            </a:r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4. Quantitative studies</a:t>
            </a:r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5. Qualitative studies</a:t>
            </a:r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6. Stakeholder engagement</a:t>
            </a:r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7. Results</a:t>
            </a:r>
          </a:p>
          <a:p>
            <a:pPr algn="l">
              <a:lnSpc>
                <a:spcPct val="120000"/>
              </a:lnSpc>
              <a:defRPr sz="2500" b="1" cap="none"/>
            </a:pPr>
            <a:r>
              <a:rPr dirty="0"/>
              <a:t>8. Recommendations</a:t>
            </a:r>
          </a:p>
        </p:txBody>
      </p:sp>
      <p:sp>
        <p:nvSpPr>
          <p:cNvPr id="94" name="Espace réservé du numéro de diapositive 2"/>
          <p:cNvSpPr txBox="1">
            <a:spLocks noGrp="1"/>
          </p:cNvSpPr>
          <p:nvPr>
            <p:ph type="sldNum" sz="quarter" idx="2"/>
          </p:nvPr>
        </p:nvSpPr>
        <p:spPr>
          <a:xfrm>
            <a:off x="9017000" y="6700044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95" name="Espace réservé de la date 3"/>
          <p:cNvSpPr txBox="1"/>
          <p:nvPr/>
        </p:nvSpPr>
        <p:spPr>
          <a:xfrm>
            <a:off x="8891688" y="6700044"/>
            <a:ext cx="252313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00">
                <a:solidFill>
                  <a:srgbClr val="FFFFFF"/>
                </a:solidFill>
              </a:defRPr>
            </a:lvl1pPr>
          </a:lstStyle>
          <a:p>
            <a:r>
              <a:t>7-8 juillet 2021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Espace réservé du pied de page 4"/>
          <p:cNvSpPr txBox="1"/>
          <p:nvPr/>
        </p:nvSpPr>
        <p:spPr>
          <a:xfrm>
            <a:off x="1331912" y="6347619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98" name="Titre 1"/>
          <p:cNvSpPr txBox="1">
            <a:spLocks noGrp="1"/>
          </p:cNvSpPr>
          <p:nvPr>
            <p:ph type="title"/>
          </p:nvPr>
        </p:nvSpPr>
        <p:spPr>
          <a:xfrm>
            <a:off x="550428" y="1281112"/>
            <a:ext cx="7991476" cy="432049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t>1. THE ISSUE</a:t>
            </a:r>
          </a:p>
        </p:txBody>
      </p:sp>
      <p:sp>
        <p:nvSpPr>
          <p:cNvPr id="99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76262" y="2059905"/>
            <a:ext cx="7991476" cy="3914776"/>
          </a:xfrm>
          <a:prstGeom prst="rect">
            <a:avLst/>
          </a:prstGeom>
        </p:spPr>
        <p:txBody>
          <a:bodyPr/>
          <a:lstStyle/>
          <a:p>
            <a:pPr>
              <a:buSzPct val="100000"/>
              <a:buFont typeface="Arial"/>
              <a:buChar char="•"/>
              <a:defRPr sz="1600"/>
            </a:pPr>
            <a:r>
              <a:rPr dirty="0"/>
              <a:t>Public road safety policy designed and implemented by the State</a:t>
            </a:r>
            <a:r>
              <a:rPr b="0" dirty="0"/>
              <a:t> and local authorities in metropolitan France : </a:t>
            </a:r>
            <a:r>
              <a:rPr b="0" i="1" dirty="0"/>
              <a:t>departments</a:t>
            </a:r>
            <a:r>
              <a:rPr b="0" dirty="0"/>
              <a:t>, municipalities, inter-municipalities</a:t>
            </a:r>
          </a:p>
          <a:p>
            <a:pPr>
              <a:buSzPct val="100000"/>
              <a:buFont typeface="Arial"/>
              <a:buChar char="•"/>
              <a:defRPr sz="1600"/>
            </a:pPr>
            <a:r>
              <a:rPr dirty="0"/>
              <a:t>A large number of stakeholders: </a:t>
            </a:r>
            <a:r>
              <a:rPr b="0" dirty="0"/>
              <a:t>road users, infrastructure managers, car manufacturers, health care actors, insurers, research organizations</a:t>
            </a:r>
          </a:p>
          <a:p>
            <a:pPr>
              <a:buSzPct val="100000"/>
              <a:buFont typeface="Arial"/>
              <a:buChar char="•"/>
              <a:defRPr sz="1600"/>
            </a:pPr>
            <a:r>
              <a:rPr dirty="0"/>
              <a:t>Spectacular results over a very long period: </a:t>
            </a:r>
            <a:r>
              <a:rPr b="0" dirty="0"/>
              <a:t>18,000 killed in 1972, less than 3,500 in 2018 and 2019 </a:t>
            </a:r>
          </a:p>
          <a:p>
            <a:pPr>
              <a:buSzPct val="100000"/>
              <a:buFont typeface="Arial"/>
              <a:buChar char="•"/>
              <a:defRPr sz="1600"/>
            </a:pPr>
            <a:r>
              <a:rPr dirty="0"/>
              <a:t>A statistical « plateau » from 2013, </a:t>
            </a:r>
            <a:r>
              <a:rPr b="0" dirty="0"/>
              <a:t>in France as in other European countries. Period taken into account: 2008 to 2019.</a:t>
            </a:r>
          </a:p>
          <a:p>
            <a:pPr>
              <a:buSzPct val="100000"/>
              <a:buFont typeface="Arial"/>
              <a:buChar char="•"/>
              <a:defRPr sz="1600"/>
            </a:pPr>
            <a:r>
              <a:rPr dirty="0"/>
              <a:t>Fall in France's relative </a:t>
            </a:r>
            <a:r>
              <a:rPr dirty="0" smtClean="0"/>
              <a:t>position</a:t>
            </a:r>
            <a:r>
              <a:rPr lang="fr-FR" dirty="0" smtClean="0"/>
              <a:t> </a:t>
            </a:r>
            <a:r>
              <a:rPr lang="fr-FR" dirty="0" err="1" smtClean="0"/>
              <a:t>within</a:t>
            </a:r>
            <a:r>
              <a:rPr lang="fr-FR" dirty="0" smtClean="0"/>
              <a:t> the EU</a:t>
            </a:r>
            <a:r>
              <a:rPr dirty="0" smtClean="0"/>
              <a:t>: </a:t>
            </a:r>
            <a:r>
              <a:rPr b="0" dirty="0"/>
              <a:t>7th out of 28 in 2008, 14th in 2019</a:t>
            </a:r>
          </a:p>
          <a:p>
            <a:pPr>
              <a:buSzPct val="100000"/>
              <a:buFont typeface="Arial"/>
              <a:buChar char="•"/>
              <a:defRPr sz="1600"/>
            </a:pPr>
            <a:r>
              <a:rPr dirty="0"/>
              <a:t>Unfavorable trend in the number of injuries and in certain categories of users: </a:t>
            </a:r>
            <a:r>
              <a:rPr b="0" dirty="0"/>
              <a:t>cyclists, pedestrians, seniors</a:t>
            </a:r>
          </a:p>
        </p:txBody>
      </p:sp>
      <p:sp>
        <p:nvSpPr>
          <p:cNvPr id="100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01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Espace réservé du pied de page 4"/>
          <p:cNvSpPr txBox="1"/>
          <p:nvPr/>
        </p:nvSpPr>
        <p:spPr>
          <a:xfrm>
            <a:off x="1331516" y="6349475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104" name="Titre 1"/>
          <p:cNvSpPr txBox="1">
            <a:spLocks noGrp="1"/>
          </p:cNvSpPr>
          <p:nvPr>
            <p:ph type="title"/>
          </p:nvPr>
        </p:nvSpPr>
        <p:spPr>
          <a:xfrm>
            <a:off x="576262" y="1073591"/>
            <a:ext cx="7991476" cy="576065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pPr>
              <a:defRPr i="1"/>
            </a:pPr>
            <a:r>
              <a:rPr i="0"/>
              <a:t>2. EVALUATIon QUESTIONS</a:t>
            </a:r>
          </a:p>
        </p:txBody>
      </p:sp>
      <p:sp>
        <p:nvSpPr>
          <p:cNvPr id="105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479958" y="1649656"/>
            <a:ext cx="7991476" cy="3420419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39" indent="-308609" defTabSz="822959">
              <a:lnSpc>
                <a:spcPct val="107000"/>
              </a:lnSpc>
              <a:spcBef>
                <a:spcPts val="700"/>
              </a:spcBef>
              <a:buSzPct val="100000"/>
              <a:buChar char="➢"/>
              <a:defRPr sz="1440" u="sng"/>
            </a:pPr>
            <a:r>
              <a:rPr sz="1600" dirty="0"/>
              <a:t>How effective</a:t>
            </a:r>
            <a:r>
              <a:rPr sz="1600" u="none" dirty="0"/>
              <a:t> : Do the results of the road safety policy (RSP) tie in with the expected improvements?</a:t>
            </a:r>
          </a:p>
          <a:p>
            <a:pPr indent="0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•"/>
              <a:defRPr sz="1079" b="0"/>
            </a:pPr>
            <a:r>
              <a:rPr sz="1200" dirty="0"/>
              <a:t> Do the results of the road safety policy and their evolution over the 2008-2018 period reach the defined targets?</a:t>
            </a:r>
          </a:p>
          <a:p>
            <a:pPr indent="0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SzPct val="100000"/>
              <a:buFont typeface="Arial"/>
              <a:buChar char="•"/>
              <a:defRPr sz="1079" b="0"/>
            </a:pPr>
            <a:r>
              <a:rPr sz="1200" dirty="0"/>
              <a:t> Do the defined targets provide a global measure of the effectiveness of RSP?</a:t>
            </a:r>
          </a:p>
          <a:p>
            <a:pPr marL="0" lvl="2" indent="338614" algn="just" defTabSz="822959">
              <a:lnSpc>
                <a:spcPct val="107000"/>
              </a:lnSpc>
              <a:spcBef>
                <a:spcPts val="0"/>
              </a:spcBef>
              <a:buSzTx/>
              <a:buNone/>
              <a:defRPr sz="1079" b="0"/>
            </a:pPr>
            <a:endParaRPr sz="1200" dirty="0"/>
          </a:p>
          <a:p>
            <a:pPr marL="308609" indent="-308609" defTabSz="822959">
              <a:spcBef>
                <a:spcPts val="700"/>
              </a:spcBef>
              <a:buSzPct val="100000"/>
              <a:buChar char="➢"/>
              <a:defRPr sz="1440" u="sng"/>
            </a:pPr>
            <a:r>
              <a:rPr sz="1600" dirty="0"/>
              <a:t>What relevance :</a:t>
            </a:r>
            <a:r>
              <a:rPr sz="1600" b="0" u="none" dirty="0"/>
              <a:t> </a:t>
            </a:r>
            <a:r>
              <a:rPr sz="1600" u="none" dirty="0"/>
              <a:t>Have the priorities and the levers of action at work since 2008 been sufficiently adapted to the goals pursued?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079" b="0"/>
            </a:pPr>
            <a:r>
              <a:rPr sz="1200" dirty="0"/>
              <a:t>Are all the factors responsible for fatal or serious accidents correctly identified and prioritized?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079" b="0"/>
            </a:pPr>
            <a:r>
              <a:rPr sz="1200" dirty="0"/>
              <a:t>Do the choice of actions and the priority given to them take into account all accident factors in a balanced way as well as their respective impacts?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079" b="0"/>
            </a:pPr>
            <a:r>
              <a:rPr sz="1200" dirty="0"/>
              <a:t>Are the methods of control and sanction of the traffic laws violations adapted ?</a:t>
            </a:r>
          </a:p>
          <a:p>
            <a:pPr marL="0" lvl="2" indent="338614" algn="just" defTabSz="822959">
              <a:lnSpc>
                <a:spcPct val="107000"/>
              </a:lnSpc>
              <a:spcBef>
                <a:spcPts val="0"/>
              </a:spcBef>
              <a:buSzTx/>
              <a:buNone/>
              <a:defRPr sz="1079" b="0"/>
            </a:pPr>
            <a:endParaRPr sz="1200" dirty="0"/>
          </a:p>
          <a:p>
            <a:pPr marL="308609" indent="-308609" defTabSz="822959">
              <a:lnSpc>
                <a:spcPct val="107000"/>
              </a:lnSpc>
              <a:spcBef>
                <a:spcPts val="700"/>
              </a:spcBef>
              <a:buSzPct val="100000"/>
              <a:buChar char="➢"/>
              <a:defRPr sz="1440" u="sng"/>
            </a:pPr>
            <a:r>
              <a:rPr sz="1600" dirty="0"/>
              <a:t>What coherence </a:t>
            </a:r>
            <a:r>
              <a:rPr sz="1600" u="none" dirty="0"/>
              <a:t>: To what extent is road safety policy supported by other public policies (including mobility / health) at national or local level?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079" b="0"/>
            </a:pPr>
            <a:r>
              <a:rPr sz="1200" dirty="0"/>
              <a:t>Is the coherence between RSP and mobility policy </a:t>
            </a:r>
            <a:r>
              <a:rPr sz="1200" dirty="0" err="1"/>
              <a:t>organised</a:t>
            </a:r>
            <a:r>
              <a:rPr sz="1200" dirty="0"/>
              <a:t> at national and local level?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079" b="0"/>
            </a:pPr>
            <a:r>
              <a:rPr sz="1200" dirty="0"/>
              <a:t>How far should RSP be adapted to the specific situation of each type of territory (urban, </a:t>
            </a:r>
            <a:r>
              <a:rPr sz="1200" dirty="0" err="1"/>
              <a:t>peri</a:t>
            </a:r>
            <a:r>
              <a:rPr sz="1200" dirty="0"/>
              <a:t>-urban, rural, </a:t>
            </a:r>
            <a:r>
              <a:rPr sz="1200" dirty="0" smtClean="0"/>
              <a:t>mount</a:t>
            </a:r>
            <a:r>
              <a:rPr lang="fr-FR" sz="1200" dirty="0" err="1" smtClean="0"/>
              <a:t>ains</a:t>
            </a:r>
            <a:r>
              <a:rPr sz="1200" dirty="0" smtClean="0"/>
              <a:t>)?</a:t>
            </a:r>
            <a:endParaRPr sz="1200" dirty="0"/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079" b="0"/>
            </a:pPr>
            <a:r>
              <a:rPr sz="1200" dirty="0"/>
              <a:t>Is the policy implemented supported by the stakeholders? How is their participation sought? </a:t>
            </a:r>
          </a:p>
        </p:txBody>
      </p:sp>
      <p:sp>
        <p:nvSpPr>
          <p:cNvPr id="106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07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Espace réservé du pied de page 4"/>
          <p:cNvSpPr txBox="1"/>
          <p:nvPr/>
        </p:nvSpPr>
        <p:spPr>
          <a:xfrm>
            <a:off x="1331912" y="6347619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110" name="Titre 1"/>
          <p:cNvSpPr txBox="1">
            <a:spLocks noGrp="1"/>
          </p:cNvSpPr>
          <p:nvPr>
            <p:ph type="title"/>
          </p:nvPr>
        </p:nvSpPr>
        <p:spPr>
          <a:xfrm>
            <a:off x="560399" y="1124744"/>
            <a:ext cx="7991476" cy="403579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t>3. CALENDAR</a:t>
            </a:r>
          </a:p>
        </p:txBody>
      </p:sp>
      <p:sp>
        <p:nvSpPr>
          <p:cNvPr id="111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899591" y="1844824"/>
            <a:ext cx="7652285" cy="370845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6042" indent="-336042" defTabSz="896111">
              <a:spcBef>
                <a:spcPts val="700"/>
              </a:spcBef>
              <a:buSzPct val="100000"/>
              <a:buChar char="➢"/>
              <a:defRPr sz="1568" u="sng"/>
            </a:pPr>
            <a:r>
              <a:rPr dirty="0"/>
              <a:t>Preparation:</a:t>
            </a:r>
            <a:r>
              <a:rPr u="none" dirty="0"/>
              <a:t> December 2018 to July 2019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Feasibility Note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Evaluation Plan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Selection of samples from foreign countries and </a:t>
            </a:r>
            <a:r>
              <a:rPr lang="fr-FR" dirty="0" err="1" smtClean="0"/>
              <a:t>F</a:t>
            </a:r>
            <a:r>
              <a:rPr dirty="0" err="1" smtClean="0"/>
              <a:t>rench</a:t>
            </a:r>
            <a:r>
              <a:rPr dirty="0" smtClean="0"/>
              <a:t> </a:t>
            </a:r>
            <a:r>
              <a:rPr i="1" dirty="0" err="1" smtClean="0"/>
              <a:t>départements</a:t>
            </a:r>
            <a:r>
              <a:rPr lang="fr-FR" i="1" dirty="0" smtClean="0"/>
              <a:t> </a:t>
            </a:r>
            <a:r>
              <a:rPr lang="fr-FR" dirty="0" smtClean="0"/>
              <a:t>(local </a:t>
            </a:r>
            <a:r>
              <a:rPr lang="fr-FR" dirty="0" err="1" smtClean="0"/>
              <a:t>authorities</a:t>
            </a:r>
            <a:r>
              <a:rPr lang="fr-FR" dirty="0" smtClean="0"/>
              <a:t>)</a:t>
            </a:r>
            <a:endParaRPr sz="1176" dirty="0"/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588" b="0"/>
            </a:pPr>
            <a:endParaRPr sz="1176" dirty="0"/>
          </a:p>
          <a:p>
            <a:pPr marL="336042" indent="-336042" defTabSz="896111">
              <a:spcBef>
                <a:spcPts val="700"/>
              </a:spcBef>
              <a:buSzPct val="100000"/>
              <a:buChar char="➢"/>
              <a:defRPr sz="1568" u="sng"/>
            </a:pPr>
            <a:r>
              <a:rPr dirty="0"/>
              <a:t>Shared Diagnosis:</a:t>
            </a:r>
            <a:r>
              <a:rPr u="none" dirty="0"/>
              <a:t> Sept 2019 to March 2020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Investigations in the territories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Conduct of studies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Benchmarking</a:t>
            </a:r>
            <a:endParaRPr sz="1176" dirty="0"/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588" b="0"/>
            </a:pPr>
            <a:endParaRPr sz="1176" dirty="0"/>
          </a:p>
          <a:p>
            <a:pPr marL="336042" indent="-336042" defTabSz="896111">
              <a:lnSpc>
                <a:spcPct val="107000"/>
              </a:lnSpc>
              <a:spcBef>
                <a:spcPts val="700"/>
              </a:spcBef>
              <a:buSzPct val="100000"/>
              <a:buChar char="➢"/>
              <a:defRPr sz="1568" u="sng"/>
            </a:pPr>
            <a:r>
              <a:rPr dirty="0"/>
              <a:t>Break (</a:t>
            </a:r>
            <a:r>
              <a:rPr dirty="0" err="1"/>
              <a:t>Covid</a:t>
            </a:r>
            <a:r>
              <a:rPr dirty="0"/>
              <a:t> 19):</a:t>
            </a:r>
            <a:r>
              <a:rPr u="none" dirty="0"/>
              <a:t> April to August 2020</a:t>
            </a:r>
          </a:p>
          <a:p>
            <a:pPr marL="336042" indent="-336042" defTabSz="896111">
              <a:lnSpc>
                <a:spcPct val="107000"/>
              </a:lnSpc>
              <a:spcBef>
                <a:spcPts val="700"/>
              </a:spcBef>
              <a:buSzPct val="100000"/>
              <a:buChar char="➢"/>
              <a:defRPr sz="1568" u="sng"/>
            </a:pPr>
            <a:r>
              <a:rPr dirty="0"/>
              <a:t>Synthesis and recommendations :</a:t>
            </a:r>
            <a:r>
              <a:rPr u="none" dirty="0"/>
              <a:t> </a:t>
            </a:r>
            <a:r>
              <a:rPr lang="fr-FR" u="none" dirty="0" err="1" smtClean="0"/>
              <a:t>September</a:t>
            </a:r>
            <a:r>
              <a:rPr u="none" dirty="0" smtClean="0"/>
              <a:t> </a:t>
            </a:r>
            <a:r>
              <a:rPr u="none" dirty="0"/>
              <a:t>to </a:t>
            </a:r>
            <a:r>
              <a:rPr lang="fr-FR" u="none" dirty="0" smtClean="0"/>
              <a:t>March</a:t>
            </a:r>
            <a:r>
              <a:rPr u="none" dirty="0" smtClean="0"/>
              <a:t> 202</a:t>
            </a:r>
            <a:r>
              <a:rPr lang="fr-FR" u="none" dirty="0" smtClean="0"/>
              <a:t>1</a:t>
            </a:r>
            <a:r>
              <a:rPr u="none" dirty="0" smtClean="0"/>
              <a:t> </a:t>
            </a:r>
            <a:endParaRPr u="none" dirty="0"/>
          </a:p>
          <a:p>
            <a:pPr marL="336042" indent="-336042" defTabSz="896111">
              <a:lnSpc>
                <a:spcPct val="107000"/>
              </a:lnSpc>
              <a:spcBef>
                <a:spcPts val="700"/>
              </a:spcBef>
              <a:buSzPct val="100000"/>
              <a:buChar char="➢"/>
              <a:defRPr sz="1568" u="sng"/>
            </a:pPr>
            <a:r>
              <a:rPr dirty="0"/>
              <a:t>Finalization:</a:t>
            </a:r>
            <a:r>
              <a:rPr u="none" dirty="0"/>
              <a:t> March to June 2021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Last contradiction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Formal validation</a:t>
            </a:r>
          </a:p>
          <a:p>
            <a:pPr marL="648748" lvl="2" indent="-280035" algn="just" defTabSz="896111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372" b="0"/>
            </a:pPr>
            <a:r>
              <a:rPr dirty="0"/>
              <a:t>Editorial adjustments</a:t>
            </a:r>
          </a:p>
        </p:txBody>
      </p:sp>
      <p:sp>
        <p:nvSpPr>
          <p:cNvPr id="112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13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Espace réservé du pied de page 4"/>
          <p:cNvSpPr txBox="1"/>
          <p:nvPr/>
        </p:nvSpPr>
        <p:spPr>
          <a:xfrm>
            <a:off x="1331912" y="6347619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116" name="Titre 1"/>
          <p:cNvSpPr txBox="1">
            <a:spLocks noGrp="1"/>
          </p:cNvSpPr>
          <p:nvPr>
            <p:ph type="title"/>
          </p:nvPr>
        </p:nvSpPr>
        <p:spPr>
          <a:xfrm>
            <a:off x="576262" y="1268759"/>
            <a:ext cx="7991476" cy="484191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t>4. quantitative STUDIES</a:t>
            </a:r>
          </a:p>
        </p:txBody>
      </p:sp>
      <p:sp>
        <p:nvSpPr>
          <p:cNvPr id="117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76262" y="2045986"/>
            <a:ext cx="7991476" cy="3914776"/>
          </a:xfrm>
          <a:prstGeom prst="rect">
            <a:avLst/>
          </a:prstGeom>
        </p:spPr>
        <p:txBody>
          <a:bodyPr/>
          <a:lstStyle/>
          <a:p>
            <a:pPr marL="285750" indent="-285750">
              <a:buSzPct val="100000"/>
              <a:buChar char="➢"/>
              <a:defRPr sz="1800"/>
            </a:pPr>
            <a:r>
              <a:rPr dirty="0"/>
              <a:t>Analysis of the causes of fatal accidents in France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lang="en-US" dirty="0"/>
              <a:t>Data mining of a comprehensive database of fatal crashes for the year 2015</a:t>
            </a:r>
            <a:r>
              <a:rPr lang="en-US" dirty="0" smtClean="0"/>
              <a:t>.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 smtClean="0"/>
              <a:t>Partnership </a:t>
            </a:r>
            <a:r>
              <a:rPr dirty="0"/>
              <a:t>with a public research and study organization (CEREMA)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Econometric study on the correlations between accident factors and mortality </a:t>
            </a:r>
          </a:p>
          <a:p>
            <a:pPr marL="0" lvl="2" indent="457200" algn="just">
              <a:lnSpc>
                <a:spcPct val="107000"/>
              </a:lnSpc>
              <a:spcBef>
                <a:spcPts val="0"/>
              </a:spcBef>
              <a:buSzTx/>
              <a:buNone/>
              <a:defRPr b="0"/>
            </a:pPr>
            <a:endParaRPr sz="700" dirty="0"/>
          </a:p>
          <a:p>
            <a:pPr marL="285750" indent="-285750">
              <a:buSzPct val="100000"/>
              <a:buChar char="➢"/>
              <a:defRPr sz="1800"/>
            </a:pPr>
            <a:r>
              <a:rPr dirty="0"/>
              <a:t>Measuring the integration of speed limits into driver’s </a:t>
            </a:r>
            <a:r>
              <a:rPr dirty="0" err="1"/>
              <a:t>behaviour</a:t>
            </a:r>
            <a:endParaRPr dirty="0"/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Use of data collected by the agency responsible for automated speed enforcement (ANTAI)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Study of the variation in speeds recorded when speed cameras are downgraded and can no longer issue a warning</a:t>
            </a:r>
            <a:endParaRPr sz="1200" dirty="0"/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700" b="0"/>
            </a:pPr>
            <a:endParaRPr sz="1200" dirty="0"/>
          </a:p>
          <a:p>
            <a:pPr marL="285750" indent="-285750">
              <a:buSzPct val="100000"/>
              <a:buChar char="➢"/>
              <a:defRPr sz="1800"/>
            </a:pPr>
            <a:r>
              <a:rPr dirty="0"/>
              <a:t>Study of the action plans of public authorities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Census, classification, measurement of the implementation and effects of the 300 measures taken by the Governments during the period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Exhaustive analysis of the 3 five-year plans of each of the 100 French </a:t>
            </a:r>
            <a:r>
              <a:rPr i="1" dirty="0" smtClean="0"/>
              <a:t>d</a:t>
            </a:r>
            <a:r>
              <a:rPr lang="fr-FR" i="1" dirty="0" smtClean="0"/>
              <a:t>é</a:t>
            </a:r>
            <a:r>
              <a:rPr i="1" dirty="0" err="1" smtClean="0"/>
              <a:t>partments</a:t>
            </a:r>
            <a:endParaRPr i="1" dirty="0"/>
          </a:p>
        </p:txBody>
      </p:sp>
      <p:sp>
        <p:nvSpPr>
          <p:cNvPr id="118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19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Espace réservé du pied de page 4"/>
          <p:cNvSpPr txBox="1"/>
          <p:nvPr/>
        </p:nvSpPr>
        <p:spPr>
          <a:xfrm>
            <a:off x="1331912" y="6347619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122" name="Titre 1"/>
          <p:cNvSpPr txBox="1">
            <a:spLocks noGrp="1"/>
          </p:cNvSpPr>
          <p:nvPr>
            <p:ph type="title"/>
          </p:nvPr>
        </p:nvSpPr>
        <p:spPr>
          <a:xfrm>
            <a:off x="576262" y="1449387"/>
            <a:ext cx="7991476" cy="719138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t>5. QUALITATIVE STUDIES</a:t>
            </a:r>
          </a:p>
        </p:txBody>
      </p:sp>
      <p:sp>
        <p:nvSpPr>
          <p:cNvPr id="123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76262" y="2348880"/>
            <a:ext cx="7991476" cy="3446686"/>
          </a:xfrm>
          <a:prstGeom prst="rect">
            <a:avLst/>
          </a:prstGeom>
        </p:spPr>
        <p:txBody>
          <a:bodyPr/>
          <a:lstStyle/>
          <a:p>
            <a:pPr marL="285750" indent="-285750">
              <a:buSzPct val="100000"/>
              <a:buChar char="➢"/>
              <a:defRPr sz="1800"/>
            </a:pPr>
            <a:r>
              <a:rPr dirty="0"/>
              <a:t>Interdepartmental comparisons :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Selection of 6 </a:t>
            </a:r>
            <a:r>
              <a:rPr dirty="0" smtClean="0"/>
              <a:t>d</a:t>
            </a:r>
            <a:r>
              <a:rPr lang="fr-FR" dirty="0" smtClean="0"/>
              <a:t>é</a:t>
            </a:r>
            <a:r>
              <a:rPr i="1" dirty="0" err="1" smtClean="0"/>
              <a:t>partments</a:t>
            </a:r>
            <a:r>
              <a:rPr dirty="0" smtClean="0"/>
              <a:t> </a:t>
            </a:r>
            <a:r>
              <a:rPr dirty="0"/>
              <a:t>out of 100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Selection of 3 pairs of </a:t>
            </a:r>
            <a:r>
              <a:rPr lang="fr-FR" i="1" dirty="0" smtClean="0"/>
              <a:t>départements</a:t>
            </a:r>
            <a:r>
              <a:rPr dirty="0" smtClean="0"/>
              <a:t> </a:t>
            </a:r>
            <a:r>
              <a:rPr dirty="0"/>
              <a:t>that are comparable in terms of geographical and socio-demographic data, but with contrasting results in terms of road accidents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Search for key success factors by studying the local conditions for implementing the policy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Focus groups organized by a polling company (IFOP) to measure the acceptability of the policy by citizens and their degree of support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endParaRPr dirty="0"/>
          </a:p>
          <a:p>
            <a:pPr marL="285750" indent="-285750">
              <a:buSzPct val="100000"/>
              <a:buChar char="➢"/>
              <a:defRPr sz="1800"/>
            </a:pPr>
            <a:r>
              <a:rPr dirty="0"/>
              <a:t>International comparisons : 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Collection of data and studies from the OECD, the EU and various public and private international organizations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dirty="0"/>
              <a:t>Case studies: Sweden, Netherlands, UK, Germany, Spain</a:t>
            </a:r>
          </a:p>
        </p:txBody>
      </p:sp>
      <p:sp>
        <p:nvSpPr>
          <p:cNvPr id="124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25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Espace réservé du pied de page 4"/>
          <p:cNvSpPr txBox="1"/>
          <p:nvPr/>
        </p:nvSpPr>
        <p:spPr>
          <a:xfrm>
            <a:off x="1331912" y="6347619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128" name="Titre 1"/>
          <p:cNvSpPr txBox="1">
            <a:spLocks noGrp="1"/>
          </p:cNvSpPr>
          <p:nvPr>
            <p:ph type="title"/>
          </p:nvPr>
        </p:nvSpPr>
        <p:spPr>
          <a:xfrm>
            <a:off x="360363" y="1126219"/>
            <a:ext cx="7991476" cy="455986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t>6. Stakeholder engagement</a:t>
            </a:r>
          </a:p>
        </p:txBody>
      </p:sp>
      <p:sp>
        <p:nvSpPr>
          <p:cNvPr id="129" name="Espace réservé du contenu 2"/>
          <p:cNvSpPr txBox="1">
            <a:spLocks noGrp="1"/>
          </p:cNvSpPr>
          <p:nvPr>
            <p:ph type="body" idx="1"/>
          </p:nvPr>
        </p:nvSpPr>
        <p:spPr>
          <a:xfrm>
            <a:off x="576262" y="2064916"/>
            <a:ext cx="7991476" cy="4183484"/>
          </a:xfrm>
          <a:prstGeom prst="rect">
            <a:avLst/>
          </a:prstGeom>
        </p:spPr>
        <p:txBody>
          <a:bodyPr/>
          <a:lstStyle/>
          <a:p>
            <a:pPr marL="308609" indent="-308609" defTabSz="822959">
              <a:spcBef>
                <a:spcPts val="700"/>
              </a:spcBef>
              <a:buSzPct val="100000"/>
              <a:buChar char="➢"/>
              <a:defRPr sz="1619"/>
            </a:pPr>
            <a:r>
              <a:rPr dirty="0"/>
              <a:t>A </a:t>
            </a:r>
            <a:r>
              <a:rPr u="sng" dirty="0"/>
              <a:t>support committee</a:t>
            </a:r>
            <a:r>
              <a:rPr dirty="0"/>
              <a:t> </a:t>
            </a:r>
            <a:endParaRPr u="sng" dirty="0"/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/>
              <a:t>Composed of </a:t>
            </a:r>
            <a:r>
              <a:rPr sz="1260" dirty="0" err="1" smtClean="0"/>
              <a:t>academi</a:t>
            </a:r>
            <a:r>
              <a:rPr lang="fr-FR" sz="1260" dirty="0" smtClean="0"/>
              <a:t>a</a:t>
            </a:r>
            <a:r>
              <a:rPr sz="1260" dirty="0" smtClean="0"/>
              <a:t> </a:t>
            </a:r>
            <a:r>
              <a:rPr sz="1260" dirty="0"/>
              <a:t>experts and administrative officials implementing the policy in the territories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/>
              <a:t>3 meetings, at </a:t>
            </a:r>
            <a:r>
              <a:rPr lang="fr-FR" dirty="0" err="1" smtClean="0"/>
              <a:t>every</a:t>
            </a:r>
            <a:r>
              <a:rPr sz="1260" dirty="0" smtClean="0"/>
              <a:t> </a:t>
            </a:r>
            <a:r>
              <a:rPr sz="1260" dirty="0"/>
              <a:t>major stage of the investigation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/>
              <a:t>Confidential consultation on the Court's work </a:t>
            </a:r>
            <a:endParaRPr lang="fr-FR" sz="1260" dirty="0" smtClean="0"/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endParaRPr sz="1260" dirty="0"/>
          </a:p>
          <a:p>
            <a:pPr marL="0" lvl="2" indent="338614" algn="just" defTabSz="822959">
              <a:lnSpc>
                <a:spcPct val="107000"/>
              </a:lnSpc>
              <a:spcBef>
                <a:spcPts val="0"/>
              </a:spcBef>
              <a:buSzTx/>
              <a:buNone/>
              <a:defRPr sz="539" b="0"/>
            </a:pPr>
            <a:endParaRPr sz="1079" dirty="0"/>
          </a:p>
          <a:p>
            <a:pPr marL="308609" indent="-308609" defTabSz="822959">
              <a:spcBef>
                <a:spcPts val="700"/>
              </a:spcBef>
              <a:buSzPct val="100000"/>
              <a:buChar char="➢"/>
              <a:defRPr sz="1619"/>
            </a:pPr>
            <a:r>
              <a:rPr dirty="0"/>
              <a:t>A </a:t>
            </a:r>
            <a:r>
              <a:rPr u="sng" dirty="0"/>
              <a:t>users' committee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/>
              <a:t>Composed of 19 representatives of associations working in the field of road safety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/>
              <a:t>3 meetings at </a:t>
            </a:r>
            <a:r>
              <a:rPr lang="fr-FR" sz="1260" dirty="0" err="1" smtClean="0"/>
              <a:t>every</a:t>
            </a:r>
            <a:r>
              <a:rPr sz="1260" dirty="0" smtClean="0"/>
              <a:t> </a:t>
            </a:r>
            <a:r>
              <a:rPr sz="1260" dirty="0"/>
              <a:t>major stage of the investigation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/>
              <a:t>Confidential consultation on the Court's work </a:t>
            </a:r>
            <a:endParaRPr lang="fr-FR" sz="1260" dirty="0" smtClean="0"/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endParaRPr sz="1260" dirty="0"/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539" b="0"/>
            </a:pPr>
            <a:endParaRPr dirty="0"/>
          </a:p>
          <a:p>
            <a:pPr marL="308609" indent="-308609" defTabSz="822959">
              <a:spcBef>
                <a:spcPts val="700"/>
              </a:spcBef>
              <a:buSzPct val="100000"/>
              <a:buChar char="➢"/>
              <a:defRPr sz="1619"/>
            </a:pPr>
            <a:r>
              <a:rPr dirty="0"/>
              <a:t>An </a:t>
            </a:r>
            <a:r>
              <a:rPr u="sng" dirty="0"/>
              <a:t>extended committee of stakeholders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 smtClean="0"/>
              <a:t>Composition identical to that of an existing advisory body, the National Road Safety Committee (CNSR)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 smtClean="0"/>
              <a:t>70 members representing all policy stakeholders</a:t>
            </a:r>
          </a:p>
          <a:p>
            <a:pPr marL="595789" lvl="2" indent="-257175" algn="just" defTabSz="822959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sz="1260" b="0"/>
            </a:pPr>
            <a:r>
              <a:rPr sz="1260" dirty="0" smtClean="0"/>
              <a:t>Consultation on the progress report, during a study day, with contributions from experts and discussions</a:t>
            </a:r>
            <a:endParaRPr sz="1260" dirty="0"/>
          </a:p>
        </p:txBody>
      </p:sp>
      <p:sp>
        <p:nvSpPr>
          <p:cNvPr id="130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31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Espace réservé du pied de page 4"/>
          <p:cNvSpPr txBox="1"/>
          <p:nvPr/>
        </p:nvSpPr>
        <p:spPr>
          <a:xfrm>
            <a:off x="1331912" y="6347619"/>
            <a:ext cx="648017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sz="800">
                <a:solidFill>
                  <a:srgbClr val="FFFFFF"/>
                </a:solidFill>
              </a:defRPr>
            </a:lvl1pPr>
          </a:lstStyle>
          <a:p>
            <a:r>
              <a:t>Cour des comptes - Evaluation of public road safety policy - INTOSAI working group</a:t>
            </a:r>
          </a:p>
        </p:txBody>
      </p:sp>
      <p:sp>
        <p:nvSpPr>
          <p:cNvPr id="134" name="Titre 1"/>
          <p:cNvSpPr txBox="1">
            <a:spLocks noGrp="1"/>
          </p:cNvSpPr>
          <p:nvPr>
            <p:ph type="title"/>
          </p:nvPr>
        </p:nvSpPr>
        <p:spPr>
          <a:xfrm>
            <a:off x="576262" y="1449387"/>
            <a:ext cx="7991476" cy="719138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t>7. RESULTS</a:t>
            </a:r>
          </a:p>
        </p:txBody>
      </p:sp>
      <p:sp>
        <p:nvSpPr>
          <p:cNvPr id="135" name="Espace réservé du contenu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Pct val="100000"/>
              <a:buChar char="➢"/>
              <a:defRPr sz="1800"/>
            </a:pPr>
            <a:r>
              <a:rPr dirty="0"/>
              <a:t>A synthesis report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sz="1600" dirty="0"/>
              <a:t>150 pages of </a:t>
            </a:r>
            <a:r>
              <a:rPr sz="1600" dirty="0" smtClean="0"/>
              <a:t>text</a:t>
            </a:r>
            <a:endParaRPr sz="1600" dirty="0"/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sz="1600" dirty="0"/>
              <a:t>110 pages of annexes, presenting the details of the studies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sz="1600" dirty="0"/>
              <a:t>Communication of the report to stakeholders </a:t>
            </a:r>
            <a:r>
              <a:rPr sz="1600" dirty="0" smtClean="0"/>
              <a:t>and</a:t>
            </a:r>
            <a:r>
              <a:rPr lang="fr-FR" sz="1600" dirty="0" smtClean="0"/>
              <a:t> to</a:t>
            </a:r>
            <a:r>
              <a:rPr sz="1600" dirty="0" smtClean="0"/>
              <a:t> </a:t>
            </a:r>
            <a:r>
              <a:rPr sz="1600" dirty="0"/>
              <a:t>the press on July 1, 2021</a:t>
            </a:r>
          </a:p>
          <a:p>
            <a:pPr marL="0" lvl="2" indent="376238" algn="just">
              <a:lnSpc>
                <a:spcPct val="107000"/>
              </a:lnSpc>
              <a:spcBef>
                <a:spcPts val="0"/>
              </a:spcBef>
              <a:buSzTx/>
              <a:buNone/>
              <a:defRPr sz="600" b="0"/>
            </a:pPr>
            <a:endParaRPr dirty="0"/>
          </a:p>
          <a:p>
            <a:pPr>
              <a:buSzPct val="100000"/>
              <a:buChar char="➢"/>
              <a:defRPr sz="1800"/>
            </a:pPr>
            <a:r>
              <a:rPr dirty="0"/>
              <a:t>Three main conclusions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sz="1600" dirty="0"/>
              <a:t>Road safety policy was defined in the 2000s and is legitimately focused on user </a:t>
            </a:r>
            <a:r>
              <a:rPr sz="1600" dirty="0" err="1"/>
              <a:t>behaviour</a:t>
            </a:r>
            <a:r>
              <a:rPr sz="1600" dirty="0"/>
              <a:t>. Infrastructure and vehicle condition factors are less important.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sz="1600" dirty="0"/>
              <a:t>The model of this policy must evolve: road safety policy must become more readable and </a:t>
            </a:r>
            <a:r>
              <a:rPr lang="fr-FR" sz="1600" dirty="0" smtClean="0"/>
              <a:t>more </a:t>
            </a:r>
            <a:r>
              <a:rPr lang="fr-FR" sz="1600" dirty="0" err="1"/>
              <a:t>fully</a:t>
            </a:r>
            <a:r>
              <a:rPr lang="fr-FR" sz="1600" dirty="0"/>
              <a:t> </a:t>
            </a:r>
            <a:r>
              <a:rPr lang="fr-FR" sz="1600" dirty="0" smtClean="0"/>
              <a:t>i</a:t>
            </a:r>
            <a:r>
              <a:rPr sz="1600" dirty="0" err="1" smtClean="0"/>
              <a:t>ntegrate</a:t>
            </a:r>
            <a:r>
              <a:rPr sz="1600" dirty="0" smtClean="0"/>
              <a:t> mobility </a:t>
            </a:r>
            <a:r>
              <a:rPr sz="1600" dirty="0"/>
              <a:t>and ecological transition policies.</a:t>
            </a:r>
          </a:p>
          <a:p>
            <a:pPr marL="661987" lvl="2" indent="-285750" algn="just">
              <a:lnSpc>
                <a:spcPct val="107000"/>
              </a:lnSpc>
              <a:spcBef>
                <a:spcPts val="0"/>
              </a:spcBef>
              <a:buClr>
                <a:schemeClr val="accent2"/>
              </a:buClr>
              <a:buFont typeface="Arial"/>
              <a:defRPr b="0"/>
            </a:pPr>
            <a:r>
              <a:rPr sz="1600" dirty="0"/>
              <a:t>A conceptual and practical renewal is needed, with greater involvement of stakeholders, seeking the support of citizens and drawing on good practices observed abroad and in the regions.</a:t>
            </a:r>
          </a:p>
        </p:txBody>
      </p:sp>
      <p:sp>
        <p:nvSpPr>
          <p:cNvPr id="136" name="Espace réservé de la date 3"/>
          <p:cNvSpPr txBox="1"/>
          <p:nvPr/>
        </p:nvSpPr>
        <p:spPr>
          <a:xfrm>
            <a:off x="576362" y="6347619"/>
            <a:ext cx="684114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r>
              <a:t>July 7-8, 2021</a:t>
            </a:r>
          </a:p>
        </p:txBody>
      </p:sp>
      <p:sp>
        <p:nvSpPr>
          <p:cNvPr id="137" name="Espace réservé du numéro de diapositive 5"/>
          <p:cNvSpPr txBox="1">
            <a:spLocks noGrp="1"/>
          </p:cNvSpPr>
          <p:nvPr>
            <p:ph type="sldNum" sz="quarter" idx="2"/>
          </p:nvPr>
        </p:nvSpPr>
        <p:spPr>
          <a:xfrm>
            <a:off x="8656637" y="6347619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ELE_DIAPORAMA_COUR-CRTC">
  <a:themeElements>
    <a:clrScheme name="MODELE_DIAPORAMA_COUR-CRT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FF"/>
      </a:hlink>
      <a:folHlink>
        <a:srgbClr val="FF00FF"/>
      </a:folHlink>
    </a:clrScheme>
    <a:fontScheme name="MODELE_DIAPORAMA_COUR-CRTC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MODELE_DIAPORAMA_COUR-CRT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LE_DIAPORAMA_COUR-CRTC">
  <a:themeElements>
    <a:clrScheme name="MODELE_DIAPORAMA_COUR-CRT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08087"/>
      </a:accent1>
      <a:accent2>
        <a:srgbClr val="6EA6AB"/>
      </a:accent2>
      <a:accent3>
        <a:srgbClr val="C1D9DB"/>
      </a:accent3>
      <a:accent4>
        <a:srgbClr val="EAF2F3"/>
      </a:accent4>
      <a:accent5>
        <a:srgbClr val="E8423B"/>
      </a:accent5>
      <a:accent6>
        <a:srgbClr val="A8589E"/>
      </a:accent6>
      <a:hlink>
        <a:srgbClr val="0000FF"/>
      </a:hlink>
      <a:folHlink>
        <a:srgbClr val="FF00FF"/>
      </a:folHlink>
    </a:clrScheme>
    <a:fontScheme name="MODELE_DIAPORAMA_COUR-CRTC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MODELE_DIAPORAMA_COUR-CRT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1192</Words>
  <Application>Microsoft Office PowerPoint</Application>
  <PresentationFormat>Affichage à l'écran (4:3)</PresentationFormat>
  <Paragraphs>141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MODELE_DIAPORAMA_COUR-CRTC</vt:lpstr>
      <vt:lpstr>Présentation PowerPoint</vt:lpstr>
      <vt:lpstr>PLAN OF THE PRESENTATION  1. The issue 2. Evaluation questions 3. Calendar 4. Quantitative studies 5. Qualitative studies 6. Stakeholder engagement 7. Results 8. Recommendations</vt:lpstr>
      <vt:lpstr>1. THE ISSUE</vt:lpstr>
      <vt:lpstr>2. EVALUATIon QUESTIONS</vt:lpstr>
      <vt:lpstr>3. CALENDAR</vt:lpstr>
      <vt:lpstr>4. quantitative STUDIES</vt:lpstr>
      <vt:lpstr>5. QUALITATIVE STUDIES</vt:lpstr>
      <vt:lpstr>6. Stakeholder engagement</vt:lpstr>
      <vt:lpstr>7. RESULTS</vt:lpstr>
      <vt:lpstr>8.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Negre, Benjamin</cp:lastModifiedBy>
  <cp:revision>4</cp:revision>
  <dcterms:modified xsi:type="dcterms:W3CDTF">2021-07-06T09:31:22Z</dcterms:modified>
</cp:coreProperties>
</file>