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5"/>
  </p:sldMasterIdLst>
  <p:notesMasterIdLst>
    <p:notesMasterId r:id="rId16"/>
  </p:notesMasterIdLst>
  <p:handoutMasterIdLst>
    <p:handoutMasterId r:id="rId17"/>
  </p:handoutMasterIdLst>
  <p:sldIdLst>
    <p:sldId id="257" r:id="rId6"/>
    <p:sldId id="258" r:id="rId7"/>
    <p:sldId id="285" r:id="rId8"/>
    <p:sldId id="287" r:id="rId9"/>
    <p:sldId id="295" r:id="rId10"/>
    <p:sldId id="305" r:id="rId11"/>
    <p:sldId id="306" r:id="rId12"/>
    <p:sldId id="304" r:id="rId13"/>
    <p:sldId id="313" r:id="rId14"/>
    <p:sldId id="264" r:id="rId15"/>
  </p:sldIdLst>
  <p:sldSz cx="9144000" cy="6858000" type="screen4x3"/>
  <p:notesSz cx="6797675" cy="992822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a:srgbClr val="CC00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84186" autoAdjust="0"/>
  </p:normalViewPr>
  <p:slideViewPr>
    <p:cSldViewPr snapToGrid="0">
      <p:cViewPr varScale="1">
        <p:scale>
          <a:sx n="90" d="100"/>
          <a:sy n="90" d="100"/>
        </p:scale>
        <p:origin x="1506" y="78"/>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1"/>
            <a:ext cx="2946400" cy="498475"/>
          </a:xfrm>
          <a:prstGeom prst="rect">
            <a:avLst/>
          </a:prstGeom>
        </p:spPr>
        <p:txBody>
          <a:bodyPr vert="horz" lIns="91440" tIns="45720" rIns="91440" bIns="45720" rtlCol="0"/>
          <a:lstStyle>
            <a:lvl1pPr algn="l">
              <a:defRPr sz="1200"/>
            </a:lvl1pPr>
          </a:lstStyle>
          <a:p>
            <a:endParaRPr lang="en-US" dirty="0"/>
          </a:p>
        </p:txBody>
      </p:sp>
      <p:sp>
        <p:nvSpPr>
          <p:cNvPr id="3" name="Espace réservé de la date 2"/>
          <p:cNvSpPr>
            <a:spLocks noGrp="1"/>
          </p:cNvSpPr>
          <p:nvPr>
            <p:ph type="dt" sz="quarter" idx="1"/>
          </p:nvPr>
        </p:nvSpPr>
        <p:spPr>
          <a:xfrm>
            <a:off x="3849688" y="1"/>
            <a:ext cx="2946400" cy="498475"/>
          </a:xfrm>
          <a:prstGeom prst="rect">
            <a:avLst/>
          </a:prstGeom>
        </p:spPr>
        <p:txBody>
          <a:bodyPr vert="horz" lIns="91440" tIns="45720" rIns="91440" bIns="45720" rtlCol="0"/>
          <a:lstStyle>
            <a:lvl1pPr algn="r">
              <a:defRPr sz="1200"/>
            </a:lvl1pPr>
          </a:lstStyle>
          <a:p>
            <a:fld id="{9581C466-17C0-4582-AB87-F7586FED061B}" type="datetimeFigureOut">
              <a:rPr lang="en-US" smtClean="0"/>
              <a:t>7/7/2021</a:t>
            </a:fld>
            <a:endParaRPr lang="en-US" dirty="0"/>
          </a:p>
        </p:txBody>
      </p:sp>
      <p:sp>
        <p:nvSpPr>
          <p:cNvPr id="4" name="Espace réservé du pied de page 3"/>
          <p:cNvSpPr>
            <a:spLocks noGrp="1"/>
          </p:cNvSpPr>
          <p:nvPr>
            <p:ph type="ftr" sz="quarter" idx="2"/>
          </p:nvPr>
        </p:nvSpPr>
        <p:spPr>
          <a:xfrm>
            <a:off x="0" y="9429751"/>
            <a:ext cx="2946400" cy="498475"/>
          </a:xfrm>
          <a:prstGeom prst="rect">
            <a:avLst/>
          </a:prstGeom>
        </p:spPr>
        <p:txBody>
          <a:bodyPr vert="horz" lIns="91440" tIns="45720" rIns="91440" bIns="45720" rtlCol="0" anchor="b"/>
          <a:lstStyle>
            <a:lvl1pPr algn="l">
              <a:defRPr sz="1200"/>
            </a:lvl1pPr>
          </a:lstStyle>
          <a:p>
            <a:endParaRPr lang="en-US" dirty="0"/>
          </a:p>
        </p:txBody>
      </p:sp>
      <p:sp>
        <p:nvSpPr>
          <p:cNvPr id="5" name="Espace réservé du numéro de diapositive 4"/>
          <p:cNvSpPr>
            <a:spLocks noGrp="1"/>
          </p:cNvSpPr>
          <p:nvPr>
            <p:ph type="sldNum" sz="quarter" idx="3"/>
          </p:nvPr>
        </p:nvSpPr>
        <p:spPr>
          <a:xfrm>
            <a:off x="3849688" y="9429751"/>
            <a:ext cx="2946400" cy="498475"/>
          </a:xfrm>
          <a:prstGeom prst="rect">
            <a:avLst/>
          </a:prstGeom>
        </p:spPr>
        <p:txBody>
          <a:bodyPr vert="horz" lIns="91440" tIns="45720" rIns="91440" bIns="45720" rtlCol="0" anchor="b"/>
          <a:lstStyle>
            <a:lvl1pPr algn="r">
              <a:defRPr sz="1200"/>
            </a:lvl1pPr>
          </a:lstStyle>
          <a:p>
            <a:fld id="{48046FC7-AE33-4E73-B8E9-25E35BBDDF34}" type="slidenum">
              <a:rPr lang="en-US" smtClean="0"/>
              <a:t>‹N°›</a:t>
            </a:fld>
            <a:endParaRPr lang="en-US" dirty="0"/>
          </a:p>
        </p:txBody>
      </p:sp>
    </p:spTree>
    <p:extLst>
      <p:ext uri="{BB962C8B-B14F-4D97-AF65-F5344CB8AC3E}">
        <p14:creationId xmlns:p14="http://schemas.microsoft.com/office/powerpoint/2010/main" val="22884202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1"/>
            <a:ext cx="2946400" cy="498475"/>
          </a:xfrm>
          <a:prstGeom prst="rect">
            <a:avLst/>
          </a:prstGeom>
        </p:spPr>
        <p:txBody>
          <a:bodyPr vert="horz" lIns="91440" tIns="45720" rIns="91440" bIns="45720" rtlCol="0"/>
          <a:lstStyle>
            <a:lvl1pPr algn="l">
              <a:defRPr sz="1200"/>
            </a:lvl1pPr>
          </a:lstStyle>
          <a:p>
            <a:endParaRPr lang="en-US" dirty="0"/>
          </a:p>
        </p:txBody>
      </p:sp>
      <p:sp>
        <p:nvSpPr>
          <p:cNvPr id="3" name="Espace réservé de la date 2"/>
          <p:cNvSpPr>
            <a:spLocks noGrp="1"/>
          </p:cNvSpPr>
          <p:nvPr>
            <p:ph type="dt" idx="1"/>
          </p:nvPr>
        </p:nvSpPr>
        <p:spPr>
          <a:xfrm>
            <a:off x="3849688" y="1"/>
            <a:ext cx="2946400" cy="498475"/>
          </a:xfrm>
          <a:prstGeom prst="rect">
            <a:avLst/>
          </a:prstGeom>
        </p:spPr>
        <p:txBody>
          <a:bodyPr vert="horz" lIns="91440" tIns="45720" rIns="91440" bIns="45720" rtlCol="0"/>
          <a:lstStyle>
            <a:lvl1pPr algn="r">
              <a:defRPr sz="1200"/>
            </a:lvl1pPr>
          </a:lstStyle>
          <a:p>
            <a:fld id="{CB2E829F-02A0-41D0-B4EF-EEEFF3AD05DD}" type="datetimeFigureOut">
              <a:rPr lang="en-US" smtClean="0"/>
              <a:t>7/7/2021</a:t>
            </a:fld>
            <a:endParaRPr lang="en-US" dirty="0"/>
          </a:p>
        </p:txBody>
      </p:sp>
      <p:sp>
        <p:nvSpPr>
          <p:cNvPr id="4" name="Espace réservé de l'image des diapositives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dirty="0"/>
          </a:p>
        </p:txBody>
      </p:sp>
      <p:sp>
        <p:nvSpPr>
          <p:cNvPr id="5" name="Espace réservé des notes 4"/>
          <p:cNvSpPr>
            <a:spLocks noGrp="1"/>
          </p:cNvSpPr>
          <p:nvPr>
            <p:ph type="body" sz="quarter" idx="3"/>
          </p:nvPr>
        </p:nvSpPr>
        <p:spPr>
          <a:xfrm>
            <a:off x="679450" y="4778376"/>
            <a:ext cx="5438775" cy="3908425"/>
          </a:xfrm>
          <a:prstGeom prst="rect">
            <a:avLst/>
          </a:prstGeom>
        </p:spPr>
        <p:txBody>
          <a:bodyPr vert="horz" lIns="91440" tIns="45720" rIns="91440" bIns="45720" rtlCol="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pied de page 5"/>
          <p:cNvSpPr>
            <a:spLocks noGrp="1"/>
          </p:cNvSpPr>
          <p:nvPr>
            <p:ph type="ftr" sz="quarter" idx="4"/>
          </p:nvPr>
        </p:nvSpPr>
        <p:spPr>
          <a:xfrm>
            <a:off x="0" y="9429751"/>
            <a:ext cx="2946400" cy="498475"/>
          </a:xfrm>
          <a:prstGeom prst="rect">
            <a:avLst/>
          </a:prstGeom>
        </p:spPr>
        <p:txBody>
          <a:bodyPr vert="horz" lIns="91440" tIns="45720" rIns="91440" bIns="45720" rtlCol="0" anchor="b"/>
          <a:lstStyle>
            <a:lvl1pPr algn="l">
              <a:defRPr sz="1200"/>
            </a:lvl1pPr>
          </a:lstStyle>
          <a:p>
            <a:endParaRPr lang="en-US" dirty="0"/>
          </a:p>
        </p:txBody>
      </p:sp>
      <p:sp>
        <p:nvSpPr>
          <p:cNvPr id="7" name="Espace réservé du numéro de diapositive 6"/>
          <p:cNvSpPr>
            <a:spLocks noGrp="1"/>
          </p:cNvSpPr>
          <p:nvPr>
            <p:ph type="sldNum" sz="quarter" idx="5"/>
          </p:nvPr>
        </p:nvSpPr>
        <p:spPr>
          <a:xfrm>
            <a:off x="3849688" y="9429751"/>
            <a:ext cx="2946400" cy="498475"/>
          </a:xfrm>
          <a:prstGeom prst="rect">
            <a:avLst/>
          </a:prstGeom>
        </p:spPr>
        <p:txBody>
          <a:bodyPr vert="horz" lIns="91440" tIns="45720" rIns="91440" bIns="45720" rtlCol="0" anchor="b"/>
          <a:lstStyle>
            <a:lvl1pPr algn="r">
              <a:defRPr sz="1200"/>
            </a:lvl1pPr>
          </a:lstStyle>
          <a:p>
            <a:fld id="{FD5E37AE-A36A-4B6B-A87E-04B69C4A767E}" type="slidenum">
              <a:rPr lang="en-US" smtClean="0"/>
              <a:t>‹N°›</a:t>
            </a:fld>
            <a:endParaRPr lang="en-US" dirty="0"/>
          </a:p>
        </p:txBody>
      </p:sp>
    </p:spTree>
    <p:extLst>
      <p:ext uri="{BB962C8B-B14F-4D97-AF65-F5344CB8AC3E}">
        <p14:creationId xmlns:p14="http://schemas.microsoft.com/office/powerpoint/2010/main" val="9818779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INTOSAI GO</a:t>
            </a:r>
            <a:r>
              <a:rPr lang="en-US" baseline="0" dirty="0" smtClean="0"/>
              <a:t>V 9400 </a:t>
            </a:r>
            <a:r>
              <a:rPr lang="en-US" dirty="0" smtClean="0"/>
              <a:t>The evaluation of public policies is a specific process notably in that it relies on cooperation, sometimes a co-construction of the approach with stakeholders who are actors in the policy, or who are direct or indirect beneficiaries of the actions evaluated, or who simply are affected by this policy. The association of stakeholders is also specific in the sense that what is sought does not only consist in correcting administrative dysfunctions but rather in improving a policy.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often reports recommendations for legislative changes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Espace réservé du numéro de diapositive 3"/>
          <p:cNvSpPr>
            <a:spLocks noGrp="1"/>
          </p:cNvSpPr>
          <p:nvPr>
            <p:ph type="sldNum" sz="quarter" idx="10"/>
          </p:nvPr>
        </p:nvSpPr>
        <p:spPr/>
        <p:txBody>
          <a:bodyPr/>
          <a:lstStyle/>
          <a:p>
            <a:fld id="{FD5E37AE-A36A-4B6B-A87E-04B69C4A767E}" type="slidenum">
              <a:rPr lang="en-US" smtClean="0"/>
              <a:t>3</a:t>
            </a:fld>
            <a:endParaRPr lang="en-US" dirty="0"/>
          </a:p>
        </p:txBody>
      </p:sp>
    </p:spTree>
    <p:extLst>
      <p:ext uri="{BB962C8B-B14F-4D97-AF65-F5344CB8AC3E}">
        <p14:creationId xmlns:p14="http://schemas.microsoft.com/office/powerpoint/2010/main" val="42122175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en-US" dirty="0" smtClean="0"/>
              <a:t>A. Patient care, </a:t>
            </a:r>
            <a:r>
              <a:rPr lang="en-US" dirty="0" err="1" smtClean="0"/>
              <a:t>Covid</a:t>
            </a:r>
            <a:r>
              <a:rPr lang="en-US" dirty="0" smtClean="0"/>
              <a:t> tests, vaccinations, confinements, prevention measures (wearing masks, distancing, hygiene), border restrictions, etc.</a:t>
            </a:r>
            <a:endParaRPr lang="en-US" dirty="0"/>
          </a:p>
        </p:txBody>
      </p:sp>
      <p:sp>
        <p:nvSpPr>
          <p:cNvPr id="4" name="Espace réservé du numéro de diapositive 3"/>
          <p:cNvSpPr>
            <a:spLocks noGrp="1"/>
          </p:cNvSpPr>
          <p:nvPr>
            <p:ph type="sldNum" sz="quarter" idx="10"/>
          </p:nvPr>
        </p:nvSpPr>
        <p:spPr/>
        <p:txBody>
          <a:bodyPr/>
          <a:lstStyle/>
          <a:p>
            <a:fld id="{FD5E37AE-A36A-4B6B-A87E-04B69C4A767E}" type="slidenum">
              <a:rPr lang="en-US" smtClean="0"/>
              <a:t>4</a:t>
            </a:fld>
            <a:endParaRPr lang="en-US" dirty="0"/>
          </a:p>
        </p:txBody>
      </p:sp>
    </p:spTree>
    <p:extLst>
      <p:ext uri="{BB962C8B-B14F-4D97-AF65-F5344CB8AC3E}">
        <p14:creationId xmlns:p14="http://schemas.microsoft.com/office/powerpoint/2010/main" val="20467842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US" dirty="0"/>
          </a:p>
        </p:txBody>
      </p:sp>
      <p:sp>
        <p:nvSpPr>
          <p:cNvPr id="4" name="Espace réservé du numéro de diapositive 3"/>
          <p:cNvSpPr>
            <a:spLocks noGrp="1"/>
          </p:cNvSpPr>
          <p:nvPr>
            <p:ph type="sldNum" sz="quarter" idx="10"/>
          </p:nvPr>
        </p:nvSpPr>
        <p:spPr/>
        <p:txBody>
          <a:bodyPr/>
          <a:lstStyle/>
          <a:p>
            <a:fld id="{FD5E37AE-A36A-4B6B-A87E-04B69C4A767E}" type="slidenum">
              <a:rPr lang="en-US" smtClean="0"/>
              <a:t>7</a:t>
            </a:fld>
            <a:endParaRPr lang="en-US" dirty="0"/>
          </a:p>
        </p:txBody>
      </p:sp>
    </p:spTree>
    <p:extLst>
      <p:ext uri="{BB962C8B-B14F-4D97-AF65-F5344CB8AC3E}">
        <p14:creationId xmlns:p14="http://schemas.microsoft.com/office/powerpoint/2010/main" val="12862897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US" dirty="0"/>
          </a:p>
        </p:txBody>
      </p:sp>
      <p:sp>
        <p:nvSpPr>
          <p:cNvPr id="4" name="Espace réservé du numéro de diapositive 3"/>
          <p:cNvSpPr>
            <a:spLocks noGrp="1"/>
          </p:cNvSpPr>
          <p:nvPr>
            <p:ph type="sldNum" sz="quarter" idx="10"/>
          </p:nvPr>
        </p:nvSpPr>
        <p:spPr/>
        <p:txBody>
          <a:bodyPr/>
          <a:lstStyle/>
          <a:p>
            <a:fld id="{FD5E37AE-A36A-4B6B-A87E-04B69C4A767E}" type="slidenum">
              <a:rPr lang="en-US" smtClean="0"/>
              <a:t>8</a:t>
            </a:fld>
            <a:endParaRPr lang="en-US" dirty="0"/>
          </a:p>
        </p:txBody>
      </p:sp>
    </p:spTree>
    <p:extLst>
      <p:ext uri="{BB962C8B-B14F-4D97-AF65-F5344CB8AC3E}">
        <p14:creationId xmlns:p14="http://schemas.microsoft.com/office/powerpoint/2010/main" val="78237375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EFK_Titelfolie">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838203" y="4495087"/>
            <a:ext cx="7385047" cy="940037"/>
          </a:xfrm>
        </p:spPr>
        <p:txBody>
          <a:bodyPr/>
          <a:lstStyle>
            <a:lvl1pPr marL="0" indent="0" algn="l">
              <a:buNone/>
              <a:defRPr sz="1800">
                <a:solidFill>
                  <a:schemeClr val="bg2">
                    <a:lumMod val="10000"/>
                  </a:schemeClr>
                </a:solidFill>
                <a:latin typeface="+mj-lt"/>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de-DE" dirty="0" smtClean="0"/>
              <a:t>Untertitel durch Klicken bearbeiten</a:t>
            </a:r>
            <a:endParaRPr lang="de-CH" dirty="0"/>
          </a:p>
        </p:txBody>
      </p:sp>
      <p:pic>
        <p:nvPicPr>
          <p:cNvPr id="7" name="Grafik 6"/>
          <p:cNvPicPr>
            <a:picLocks noChangeAspect="1"/>
          </p:cNvPicPr>
          <p:nvPr userDrawn="1"/>
        </p:nvPicPr>
        <p:blipFill>
          <a:blip r:embed="rId2"/>
          <a:stretch>
            <a:fillRect/>
          </a:stretch>
        </p:blipFill>
        <p:spPr>
          <a:xfrm>
            <a:off x="4671823" y="756823"/>
            <a:ext cx="3620267" cy="1178877"/>
          </a:xfrm>
          <a:prstGeom prst="rect">
            <a:avLst/>
          </a:prstGeom>
        </p:spPr>
      </p:pic>
      <p:cxnSp>
        <p:nvCxnSpPr>
          <p:cNvPr id="8" name="Connecteur droit 7"/>
          <p:cNvCxnSpPr/>
          <p:nvPr userDrawn="1"/>
        </p:nvCxnSpPr>
        <p:spPr>
          <a:xfrm flipV="1">
            <a:off x="838203" y="4178301"/>
            <a:ext cx="7385047" cy="6349"/>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13" name="Titel 12"/>
          <p:cNvSpPr>
            <a:spLocks noGrp="1"/>
          </p:cNvSpPr>
          <p:nvPr>
            <p:ph type="title" hasCustomPrompt="1"/>
          </p:nvPr>
        </p:nvSpPr>
        <p:spPr>
          <a:xfrm>
            <a:off x="838203" y="2792136"/>
            <a:ext cx="7385048" cy="1325563"/>
          </a:xfrm>
        </p:spPr>
        <p:txBody>
          <a:bodyPr/>
          <a:lstStyle>
            <a:lvl1pPr>
              <a:defRPr/>
            </a:lvl1pPr>
          </a:lstStyle>
          <a:p>
            <a:r>
              <a:rPr lang="de-DE" dirty="0" smtClean="0"/>
              <a:t>Titel durch Klicken bearbeiten</a:t>
            </a:r>
            <a:endParaRPr lang="de-CH" dirty="0"/>
          </a:p>
        </p:txBody>
      </p:sp>
      <p:sp>
        <p:nvSpPr>
          <p:cNvPr id="14" name="Espace réservé du numéro de diapositive 4"/>
          <p:cNvSpPr txBox="1">
            <a:spLocks noGrp="1"/>
          </p:cNvSpPr>
          <p:nvPr userDrawn="1"/>
        </p:nvSpPr>
        <p:spPr bwMode="auto">
          <a:xfrm>
            <a:off x="0" y="6620116"/>
            <a:ext cx="516648" cy="214314"/>
          </a:xfrm>
          <a:prstGeom prst="rect">
            <a:avLst/>
          </a:prstGeom>
          <a:noFill/>
          <a:ln w="9525">
            <a:noFill/>
            <a:miter lim="800000"/>
            <a:headEnd/>
            <a:tailEnd/>
          </a:ln>
        </p:spPr>
        <p:txBody>
          <a:bodyPr anchor="b"/>
          <a:lstStyle/>
          <a:p>
            <a:pPr algn="ctr"/>
            <a:fld id="{743CB031-BE68-4D5F-86B6-1F3BF4532B74}" type="slidenum">
              <a:rPr lang="en-US" sz="1400" b="0">
                <a:solidFill>
                  <a:schemeClr val="bg1"/>
                </a:solidFill>
                <a:latin typeface="+mj-lt"/>
              </a:rPr>
              <a:pPr algn="ctr"/>
              <a:t>‹N°›</a:t>
            </a:fld>
            <a:endParaRPr lang="en-US" sz="1400" b="0" dirty="0">
              <a:solidFill>
                <a:schemeClr val="bg1"/>
              </a:solidFill>
              <a:latin typeface="+mj-lt"/>
            </a:endParaRPr>
          </a:p>
        </p:txBody>
      </p:sp>
    </p:spTree>
    <p:extLst>
      <p:ext uri="{BB962C8B-B14F-4D97-AF65-F5344CB8AC3E}">
        <p14:creationId xmlns:p14="http://schemas.microsoft.com/office/powerpoint/2010/main" val="317496271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EFK_Titel und Inhal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8650" y="514790"/>
            <a:ext cx="7886700" cy="1325563"/>
          </a:xfrm>
        </p:spPr>
        <p:txBody>
          <a:bodyPr>
            <a:normAutofit/>
          </a:bodyPr>
          <a:lstStyle>
            <a:lvl1pPr>
              <a:defRPr sz="3200" b="0">
                <a:solidFill>
                  <a:schemeClr val="bg2">
                    <a:lumMod val="10000"/>
                  </a:schemeClr>
                </a:solidFill>
                <a:latin typeface="+mn-lt"/>
              </a:defRPr>
            </a:lvl1pPr>
          </a:lstStyle>
          <a:p>
            <a:r>
              <a:rPr lang="en-US" noProof="0" dirty="0" err="1" smtClean="0"/>
              <a:t>Titel</a:t>
            </a:r>
            <a:r>
              <a:rPr lang="en-US" noProof="0" dirty="0" smtClean="0"/>
              <a:t> </a:t>
            </a:r>
            <a:r>
              <a:rPr lang="en-US" noProof="0" dirty="0" err="1" smtClean="0"/>
              <a:t>durch</a:t>
            </a:r>
            <a:r>
              <a:rPr lang="en-US" noProof="0" dirty="0" smtClean="0"/>
              <a:t> </a:t>
            </a:r>
            <a:r>
              <a:rPr lang="en-US" noProof="0" dirty="0" err="1" smtClean="0"/>
              <a:t>Klicken</a:t>
            </a:r>
            <a:r>
              <a:rPr lang="en-US" noProof="0" dirty="0" smtClean="0"/>
              <a:t> </a:t>
            </a:r>
            <a:r>
              <a:rPr lang="en-US" noProof="0" dirty="0" err="1" smtClean="0"/>
              <a:t>bearbeiten</a:t>
            </a:r>
            <a:endParaRPr lang="en-US" noProof="0" dirty="0"/>
          </a:p>
        </p:txBody>
      </p:sp>
      <p:sp>
        <p:nvSpPr>
          <p:cNvPr id="3" name="Content Placeholder 2"/>
          <p:cNvSpPr>
            <a:spLocks noGrp="1"/>
          </p:cNvSpPr>
          <p:nvPr>
            <p:ph idx="1" hasCustomPrompt="1"/>
          </p:nvPr>
        </p:nvSpPr>
        <p:spPr>
          <a:xfrm>
            <a:off x="628650" y="2221742"/>
            <a:ext cx="7886700" cy="3207260"/>
          </a:xfrm>
        </p:spPr>
        <p:txBody>
          <a:bodyPr>
            <a:normAutofit/>
          </a:bodyPr>
          <a:lstStyle>
            <a:lvl1pPr>
              <a:buClr>
                <a:srgbClr val="C00000"/>
              </a:buClr>
              <a:defRPr sz="2400">
                <a:solidFill>
                  <a:schemeClr val="bg2">
                    <a:lumMod val="10000"/>
                  </a:schemeClr>
                </a:solidFill>
              </a:defRPr>
            </a:lvl1pPr>
            <a:lvl2pPr marL="514350" indent="-171450">
              <a:buClr>
                <a:srgbClr val="CC0000"/>
              </a:buClr>
              <a:buSzPct val="60000"/>
              <a:buFont typeface="Courier New" panose="02070309020205020404" pitchFamily="49" charset="0"/>
              <a:buChar char="o"/>
              <a:defRPr sz="2400">
                <a:solidFill>
                  <a:schemeClr val="bg2">
                    <a:lumMod val="10000"/>
                  </a:schemeClr>
                </a:solidFill>
              </a:defRPr>
            </a:lvl2pPr>
            <a:lvl3pPr>
              <a:defRPr sz="2400"/>
            </a:lvl3pPr>
            <a:lvl4pPr>
              <a:defRPr sz="2400"/>
            </a:lvl4pPr>
            <a:lvl5pPr>
              <a:defRPr sz="2400"/>
            </a:lvl5pPr>
          </a:lstStyle>
          <a:p>
            <a:pPr lvl="0"/>
            <a:r>
              <a:rPr lang="en-US" noProof="0" dirty="0" err="1" smtClean="0"/>
              <a:t>Formatvorlagen</a:t>
            </a:r>
            <a:r>
              <a:rPr lang="en-US" noProof="0" dirty="0" smtClean="0"/>
              <a:t> des </a:t>
            </a:r>
            <a:r>
              <a:rPr lang="en-US" noProof="0" dirty="0" err="1" smtClean="0"/>
              <a:t>Textmasters</a:t>
            </a:r>
            <a:r>
              <a:rPr lang="en-US" noProof="0" dirty="0" smtClean="0"/>
              <a:t> </a:t>
            </a:r>
            <a:r>
              <a:rPr lang="en-US" noProof="0" dirty="0" err="1" smtClean="0"/>
              <a:t>bearbeiten</a:t>
            </a:r>
            <a:endParaRPr lang="en-US" noProof="0" dirty="0" smtClean="0"/>
          </a:p>
          <a:p>
            <a:pPr lvl="1"/>
            <a:r>
              <a:rPr lang="en-US" noProof="0" dirty="0" err="1" smtClean="0"/>
              <a:t>Zweite</a:t>
            </a:r>
            <a:r>
              <a:rPr lang="en-US" noProof="0" dirty="0" smtClean="0"/>
              <a:t> </a:t>
            </a:r>
            <a:r>
              <a:rPr lang="en-US" noProof="0" dirty="0" err="1" smtClean="0"/>
              <a:t>Ebene</a:t>
            </a:r>
            <a:endParaRPr lang="en-US" noProof="0" dirty="0" smtClean="0"/>
          </a:p>
        </p:txBody>
      </p:sp>
    </p:spTree>
    <p:extLst>
      <p:ext uri="{BB962C8B-B14F-4D97-AF65-F5344CB8AC3E}">
        <p14:creationId xmlns:p14="http://schemas.microsoft.com/office/powerpoint/2010/main" val="102961262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EFK_Zwei Spalten">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28650" y="1876901"/>
            <a:ext cx="3886200" cy="4036790"/>
          </a:xfrm>
        </p:spPr>
        <p:txBody>
          <a:bodyPr/>
          <a:lstStyle>
            <a:lvl1pPr>
              <a:defRPr>
                <a:solidFill>
                  <a:schemeClr val="bg2">
                    <a:lumMod val="10000"/>
                  </a:schemeClr>
                </a:solidFill>
              </a:defRPr>
            </a:lvl1pPr>
            <a:lvl2pPr>
              <a:defRPr>
                <a:solidFill>
                  <a:schemeClr val="bg2">
                    <a:lumMod val="10000"/>
                  </a:schemeClr>
                </a:solidFill>
              </a:defRPr>
            </a:lvl2pPr>
            <a:lvl3pPr>
              <a:defRPr>
                <a:solidFill>
                  <a:schemeClr val="bg2">
                    <a:lumMod val="10000"/>
                  </a:schemeClr>
                </a:solidFill>
              </a:defRPr>
            </a:lvl3pPr>
            <a:lvl4pPr>
              <a:defRPr>
                <a:solidFill>
                  <a:schemeClr val="bg2">
                    <a:lumMod val="10000"/>
                  </a:schemeClr>
                </a:solidFill>
              </a:defRPr>
            </a:lvl4pPr>
            <a:lvl5pPr>
              <a:defRPr>
                <a:solidFill>
                  <a:schemeClr val="bg2">
                    <a:lumMod val="10000"/>
                  </a:schemeClr>
                </a:solidFill>
              </a:defRPr>
            </a:lvl5pPr>
          </a:lstStyle>
          <a:p>
            <a:pPr lvl="0"/>
            <a:r>
              <a:rPr lang="en-US" noProof="0" dirty="0" smtClean="0"/>
              <a:t>Modifier les styles du </a:t>
            </a:r>
            <a:r>
              <a:rPr lang="en-US" noProof="0" dirty="0" err="1" smtClean="0"/>
              <a:t>texte</a:t>
            </a:r>
            <a:r>
              <a:rPr lang="en-US" noProof="0" dirty="0" smtClean="0"/>
              <a:t> du masque</a:t>
            </a:r>
          </a:p>
          <a:p>
            <a:pPr lvl="1"/>
            <a:r>
              <a:rPr lang="en-US" noProof="0" dirty="0" err="1" smtClean="0"/>
              <a:t>Deuxième</a:t>
            </a:r>
            <a:r>
              <a:rPr lang="en-US" noProof="0" dirty="0" smtClean="0"/>
              <a:t> </a:t>
            </a:r>
            <a:r>
              <a:rPr lang="en-US" noProof="0" dirty="0" err="1" smtClean="0"/>
              <a:t>niveau</a:t>
            </a:r>
            <a:endParaRPr lang="en-US" noProof="0" dirty="0" smtClean="0"/>
          </a:p>
          <a:p>
            <a:pPr lvl="2"/>
            <a:r>
              <a:rPr lang="en-US" noProof="0" dirty="0" err="1" smtClean="0"/>
              <a:t>Troisième</a:t>
            </a:r>
            <a:r>
              <a:rPr lang="en-US" noProof="0" dirty="0" smtClean="0"/>
              <a:t> </a:t>
            </a:r>
            <a:r>
              <a:rPr lang="en-US" noProof="0" dirty="0" err="1" smtClean="0"/>
              <a:t>niveau</a:t>
            </a:r>
            <a:endParaRPr lang="en-US" noProof="0" dirty="0" smtClean="0"/>
          </a:p>
          <a:p>
            <a:pPr lvl="3"/>
            <a:r>
              <a:rPr lang="en-US" noProof="0" dirty="0" err="1" smtClean="0"/>
              <a:t>Quatrième</a:t>
            </a:r>
            <a:r>
              <a:rPr lang="en-US" noProof="0" dirty="0" smtClean="0"/>
              <a:t> </a:t>
            </a:r>
            <a:r>
              <a:rPr lang="en-US" noProof="0" dirty="0" err="1" smtClean="0"/>
              <a:t>niveau</a:t>
            </a:r>
            <a:endParaRPr lang="en-US" noProof="0" dirty="0" smtClean="0"/>
          </a:p>
          <a:p>
            <a:pPr lvl="4"/>
            <a:r>
              <a:rPr lang="en-US" noProof="0" dirty="0" err="1" smtClean="0"/>
              <a:t>Cinquième</a:t>
            </a:r>
            <a:r>
              <a:rPr lang="en-US" noProof="0" dirty="0" smtClean="0"/>
              <a:t> </a:t>
            </a:r>
            <a:r>
              <a:rPr lang="en-US" noProof="0" dirty="0" err="1" smtClean="0"/>
              <a:t>niveau</a:t>
            </a:r>
            <a:endParaRPr lang="en-US" noProof="0" dirty="0"/>
          </a:p>
        </p:txBody>
      </p:sp>
      <p:sp>
        <p:nvSpPr>
          <p:cNvPr id="4" name="Content Placeholder 3"/>
          <p:cNvSpPr>
            <a:spLocks noGrp="1"/>
          </p:cNvSpPr>
          <p:nvPr>
            <p:ph sz="half" idx="2"/>
          </p:nvPr>
        </p:nvSpPr>
        <p:spPr>
          <a:xfrm>
            <a:off x="4629150" y="1876901"/>
            <a:ext cx="3886200" cy="4036790"/>
          </a:xfrm>
        </p:spPr>
        <p:txBody>
          <a:bodyPr/>
          <a:lstStyle>
            <a:lvl1pPr>
              <a:defRPr>
                <a:solidFill>
                  <a:schemeClr val="bg2">
                    <a:lumMod val="10000"/>
                  </a:schemeClr>
                </a:solidFill>
              </a:defRPr>
            </a:lvl1pPr>
            <a:lvl2pPr>
              <a:defRPr>
                <a:solidFill>
                  <a:schemeClr val="bg2">
                    <a:lumMod val="10000"/>
                  </a:schemeClr>
                </a:solidFill>
              </a:defRPr>
            </a:lvl2pPr>
            <a:lvl3pPr>
              <a:defRPr>
                <a:solidFill>
                  <a:schemeClr val="bg2">
                    <a:lumMod val="10000"/>
                  </a:schemeClr>
                </a:solidFill>
              </a:defRPr>
            </a:lvl3pPr>
            <a:lvl4pPr>
              <a:defRPr>
                <a:solidFill>
                  <a:schemeClr val="bg2">
                    <a:lumMod val="10000"/>
                  </a:schemeClr>
                </a:solidFill>
              </a:defRPr>
            </a:lvl4pPr>
            <a:lvl5pPr>
              <a:defRPr>
                <a:solidFill>
                  <a:schemeClr val="bg2">
                    <a:lumMod val="10000"/>
                  </a:schemeClr>
                </a:solidFill>
              </a:defRPr>
            </a:lvl5pPr>
          </a:lstStyle>
          <a:p>
            <a:pPr lvl="0"/>
            <a:r>
              <a:rPr lang="fr-FR" dirty="0" smtClean="0"/>
              <a:t>Modifier </a:t>
            </a:r>
            <a:r>
              <a:rPr lang="en-US" noProof="0" dirty="0" smtClean="0"/>
              <a:t>les</a:t>
            </a:r>
            <a:r>
              <a:rPr lang="fr-FR" dirty="0" smtClean="0"/>
              <a:t>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de-CH" dirty="0"/>
          </a:p>
        </p:txBody>
      </p:sp>
      <p:sp>
        <p:nvSpPr>
          <p:cNvPr id="12" name="Title 1"/>
          <p:cNvSpPr>
            <a:spLocks noGrp="1"/>
          </p:cNvSpPr>
          <p:nvPr>
            <p:ph type="title" hasCustomPrompt="1"/>
          </p:nvPr>
        </p:nvSpPr>
        <p:spPr>
          <a:xfrm>
            <a:off x="628650" y="514790"/>
            <a:ext cx="7886700" cy="1325563"/>
          </a:xfrm>
        </p:spPr>
        <p:txBody>
          <a:bodyPr>
            <a:normAutofit/>
          </a:bodyPr>
          <a:lstStyle>
            <a:lvl1pPr>
              <a:defRPr sz="3200" b="0">
                <a:solidFill>
                  <a:schemeClr val="bg2">
                    <a:lumMod val="10000"/>
                  </a:schemeClr>
                </a:solidFill>
                <a:latin typeface="+mn-lt"/>
              </a:defRPr>
            </a:lvl1pPr>
          </a:lstStyle>
          <a:p>
            <a:r>
              <a:rPr lang="en-US" noProof="0" dirty="0" err="1" smtClean="0"/>
              <a:t>Titel</a:t>
            </a:r>
            <a:r>
              <a:rPr lang="en-US" noProof="0" dirty="0" smtClean="0"/>
              <a:t> </a:t>
            </a:r>
            <a:r>
              <a:rPr lang="en-US" noProof="0" dirty="0" err="1" smtClean="0"/>
              <a:t>durch</a:t>
            </a:r>
            <a:r>
              <a:rPr lang="en-US" noProof="0" dirty="0" smtClean="0"/>
              <a:t> </a:t>
            </a:r>
            <a:r>
              <a:rPr lang="en-US" noProof="0" dirty="0" err="1" smtClean="0"/>
              <a:t>Klicken</a:t>
            </a:r>
            <a:r>
              <a:rPr lang="en-US" noProof="0" dirty="0" smtClean="0"/>
              <a:t> </a:t>
            </a:r>
            <a:r>
              <a:rPr lang="en-US" noProof="0" dirty="0" err="1" smtClean="0"/>
              <a:t>bearbeiten</a:t>
            </a:r>
            <a:endParaRPr lang="en-US" noProof="0" dirty="0"/>
          </a:p>
        </p:txBody>
      </p:sp>
    </p:spTree>
    <p:extLst>
      <p:ext uri="{BB962C8B-B14F-4D97-AF65-F5344CB8AC3E}">
        <p14:creationId xmlns:p14="http://schemas.microsoft.com/office/powerpoint/2010/main" val="90870902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EFK_Nur Titel">
    <p:spTree>
      <p:nvGrpSpPr>
        <p:cNvPr id="1" name=""/>
        <p:cNvGrpSpPr/>
        <p:nvPr/>
      </p:nvGrpSpPr>
      <p:grpSpPr>
        <a:xfrm>
          <a:off x="0" y="0"/>
          <a:ext cx="0" cy="0"/>
          <a:chOff x="0" y="0"/>
          <a:chExt cx="0" cy="0"/>
        </a:xfrm>
      </p:grpSpPr>
      <p:sp>
        <p:nvSpPr>
          <p:cNvPr id="10" name="Title 1"/>
          <p:cNvSpPr>
            <a:spLocks noGrp="1"/>
          </p:cNvSpPr>
          <p:nvPr>
            <p:ph type="title" hasCustomPrompt="1"/>
          </p:nvPr>
        </p:nvSpPr>
        <p:spPr>
          <a:xfrm>
            <a:off x="628650" y="514790"/>
            <a:ext cx="7886700" cy="1325563"/>
          </a:xfrm>
        </p:spPr>
        <p:txBody>
          <a:bodyPr>
            <a:normAutofit/>
          </a:bodyPr>
          <a:lstStyle>
            <a:lvl1pPr>
              <a:defRPr sz="3200" b="0">
                <a:solidFill>
                  <a:schemeClr val="bg2">
                    <a:lumMod val="10000"/>
                  </a:schemeClr>
                </a:solidFill>
                <a:latin typeface="+mn-lt"/>
              </a:defRPr>
            </a:lvl1pPr>
          </a:lstStyle>
          <a:p>
            <a:r>
              <a:rPr lang="en-US" noProof="0" dirty="0" err="1" smtClean="0"/>
              <a:t>Titel</a:t>
            </a:r>
            <a:r>
              <a:rPr lang="en-US" noProof="0" dirty="0" smtClean="0"/>
              <a:t> </a:t>
            </a:r>
            <a:r>
              <a:rPr lang="en-US" noProof="0" dirty="0" err="1" smtClean="0"/>
              <a:t>durch</a:t>
            </a:r>
            <a:r>
              <a:rPr lang="en-US" noProof="0" dirty="0" smtClean="0"/>
              <a:t> </a:t>
            </a:r>
            <a:r>
              <a:rPr lang="en-US" noProof="0" dirty="0" err="1" smtClean="0"/>
              <a:t>Klicken</a:t>
            </a:r>
            <a:r>
              <a:rPr lang="en-US" noProof="0" dirty="0" smtClean="0"/>
              <a:t> </a:t>
            </a:r>
            <a:r>
              <a:rPr lang="en-US" noProof="0" dirty="0" err="1" smtClean="0"/>
              <a:t>bearbeiten</a:t>
            </a:r>
            <a:endParaRPr lang="en-US" noProof="0" dirty="0"/>
          </a:p>
        </p:txBody>
      </p:sp>
    </p:spTree>
    <p:extLst>
      <p:ext uri="{BB962C8B-B14F-4D97-AF65-F5344CB8AC3E}">
        <p14:creationId xmlns:p14="http://schemas.microsoft.com/office/powerpoint/2010/main" val="134896171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8"/>
            <a:ext cx="7886700" cy="1325563"/>
          </a:xfrm>
          <a:prstGeom prst="rect">
            <a:avLst/>
          </a:prstGeom>
        </p:spPr>
        <p:txBody>
          <a:bodyPr vert="horz" lIns="91440" tIns="45720" rIns="91440" bIns="45720" rtlCol="0" anchor="ctr">
            <a:normAutofit/>
          </a:bodyPr>
          <a:lstStyle/>
          <a:p>
            <a:r>
              <a:rPr lang="en-US" noProof="0" dirty="0" err="1" smtClean="0"/>
              <a:t>Titelmasterformat</a:t>
            </a:r>
            <a:r>
              <a:rPr lang="en-US" noProof="0" dirty="0" smtClean="0"/>
              <a:t> </a:t>
            </a:r>
            <a:r>
              <a:rPr lang="en-US" noProof="0" dirty="0" err="1" smtClean="0"/>
              <a:t>durch</a:t>
            </a:r>
            <a:r>
              <a:rPr lang="en-US" noProof="0" dirty="0" smtClean="0"/>
              <a:t> </a:t>
            </a:r>
            <a:r>
              <a:rPr lang="en-US" noProof="0" dirty="0" err="1" smtClean="0"/>
              <a:t>Klicken</a:t>
            </a:r>
            <a:r>
              <a:rPr lang="en-US" noProof="0" dirty="0" smtClean="0"/>
              <a:t> </a:t>
            </a:r>
            <a:r>
              <a:rPr lang="en-US" noProof="0" dirty="0" err="1" smtClean="0"/>
              <a:t>bearbeiten</a:t>
            </a:r>
            <a:endParaRPr lang="en-US" noProof="0"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noProof="0" dirty="0" err="1" smtClean="0"/>
              <a:t>Formatvorlagen</a:t>
            </a:r>
            <a:r>
              <a:rPr lang="en-US" noProof="0" dirty="0" smtClean="0"/>
              <a:t> des </a:t>
            </a:r>
            <a:r>
              <a:rPr lang="en-US" noProof="0" dirty="0" err="1" smtClean="0"/>
              <a:t>Textmasters</a:t>
            </a:r>
            <a:r>
              <a:rPr lang="en-US" noProof="0" dirty="0" smtClean="0"/>
              <a:t> </a:t>
            </a:r>
            <a:r>
              <a:rPr lang="en-US" noProof="0" dirty="0" err="1" smtClean="0"/>
              <a:t>bearbeiten</a:t>
            </a:r>
            <a:endParaRPr lang="en-US" noProof="0" dirty="0" smtClean="0"/>
          </a:p>
          <a:p>
            <a:pPr lvl="1"/>
            <a:r>
              <a:rPr lang="en-US" noProof="0" dirty="0" err="1" smtClean="0"/>
              <a:t>Zweite</a:t>
            </a:r>
            <a:r>
              <a:rPr lang="en-US" noProof="0" dirty="0" smtClean="0"/>
              <a:t> </a:t>
            </a:r>
            <a:r>
              <a:rPr lang="en-US" noProof="0" dirty="0" err="1" smtClean="0"/>
              <a:t>Ebene</a:t>
            </a:r>
            <a:endParaRPr lang="en-US" noProof="0" dirty="0" smtClean="0"/>
          </a:p>
          <a:p>
            <a:pPr lvl="2"/>
            <a:r>
              <a:rPr lang="en-US" noProof="0" dirty="0" err="1" smtClean="0"/>
              <a:t>Dritte</a:t>
            </a:r>
            <a:r>
              <a:rPr lang="en-US" noProof="0" dirty="0" smtClean="0"/>
              <a:t> </a:t>
            </a:r>
            <a:r>
              <a:rPr lang="en-US" noProof="0" dirty="0" err="1" smtClean="0"/>
              <a:t>Ebene</a:t>
            </a:r>
            <a:endParaRPr lang="en-US" noProof="0" dirty="0" smtClean="0"/>
          </a:p>
          <a:p>
            <a:pPr lvl="3"/>
            <a:r>
              <a:rPr lang="en-US" noProof="0" dirty="0" err="1" smtClean="0"/>
              <a:t>Vierte</a:t>
            </a:r>
            <a:r>
              <a:rPr lang="en-US" noProof="0" dirty="0" smtClean="0"/>
              <a:t> </a:t>
            </a:r>
            <a:r>
              <a:rPr lang="en-US" noProof="0" dirty="0" err="1" smtClean="0"/>
              <a:t>Ebene</a:t>
            </a:r>
            <a:endParaRPr lang="en-US" noProof="0" dirty="0" smtClean="0"/>
          </a:p>
          <a:p>
            <a:pPr lvl="4"/>
            <a:r>
              <a:rPr lang="en-US" noProof="0" dirty="0" err="1" smtClean="0"/>
              <a:t>Fünfte</a:t>
            </a:r>
            <a:r>
              <a:rPr lang="en-US" noProof="0" dirty="0" smtClean="0"/>
              <a:t> </a:t>
            </a:r>
            <a:r>
              <a:rPr lang="en-US" noProof="0" dirty="0" err="1" smtClean="0"/>
              <a:t>Ebene</a:t>
            </a:r>
            <a:endParaRPr lang="en-US" noProof="0" dirty="0"/>
          </a:p>
        </p:txBody>
      </p:sp>
      <p:sp>
        <p:nvSpPr>
          <p:cNvPr id="7" name="Rechtwinkliges Dreieck 4"/>
          <p:cNvSpPr/>
          <p:nvPr userDrawn="1"/>
        </p:nvSpPr>
        <p:spPr>
          <a:xfrm>
            <a:off x="-3175" y="6215065"/>
            <a:ext cx="862466" cy="647699"/>
          </a:xfrm>
          <a:prstGeom prst="rtTriangle">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sz="1350" dirty="0"/>
          </a:p>
        </p:txBody>
      </p:sp>
      <p:sp>
        <p:nvSpPr>
          <p:cNvPr id="10" name="Espace réservé du numéro de diapositive 4"/>
          <p:cNvSpPr txBox="1">
            <a:spLocks noGrp="1"/>
          </p:cNvSpPr>
          <p:nvPr userDrawn="1"/>
        </p:nvSpPr>
        <p:spPr bwMode="auto">
          <a:xfrm>
            <a:off x="0" y="6620116"/>
            <a:ext cx="516648" cy="214314"/>
          </a:xfrm>
          <a:prstGeom prst="rect">
            <a:avLst/>
          </a:prstGeom>
          <a:noFill/>
          <a:ln w="9525">
            <a:noFill/>
            <a:miter lim="800000"/>
            <a:headEnd/>
            <a:tailEnd/>
          </a:ln>
        </p:spPr>
        <p:txBody>
          <a:bodyPr anchor="b"/>
          <a:lstStyle/>
          <a:p>
            <a:pPr algn="ctr"/>
            <a:fld id="{743CB031-BE68-4D5F-86B6-1F3BF4532B74}" type="slidenum">
              <a:rPr lang="en-US" sz="1400" b="0">
                <a:solidFill>
                  <a:schemeClr val="bg1"/>
                </a:solidFill>
                <a:latin typeface="+mj-lt"/>
              </a:rPr>
              <a:pPr algn="ctr"/>
              <a:t>‹N°›</a:t>
            </a:fld>
            <a:endParaRPr lang="en-US" sz="1400" b="0" dirty="0">
              <a:solidFill>
                <a:schemeClr val="bg1"/>
              </a:solidFill>
              <a:latin typeface="+mj-lt"/>
            </a:endParaRPr>
          </a:p>
        </p:txBody>
      </p:sp>
    </p:spTree>
    <p:extLst>
      <p:ext uri="{BB962C8B-B14F-4D97-AF65-F5344CB8AC3E}">
        <p14:creationId xmlns:p14="http://schemas.microsoft.com/office/powerpoint/2010/main" val="14338863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Lst>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hf sldNum="0" hdr="0" dt="0"/>
  <p:txStyles>
    <p:titleStyle>
      <a:lvl1pPr algn="l" defTabSz="685800" rtl="0" eaLnBrk="1" latinLnBrk="0" hangingPunct="1">
        <a:lnSpc>
          <a:spcPct val="90000"/>
        </a:lnSpc>
        <a:spcBef>
          <a:spcPct val="0"/>
        </a:spcBef>
        <a:buNone/>
        <a:defRPr sz="3300" b="0" kern="1200">
          <a:solidFill>
            <a:schemeClr val="tx1"/>
          </a:solidFill>
          <a:latin typeface="Calibri" panose="020F0502020204030204" pitchFamily="34" charset="0"/>
          <a:ea typeface="+mj-ea"/>
          <a:cs typeface="Calibri" panose="020F0502020204030204" pitchFamily="34" charset="0"/>
        </a:defRPr>
      </a:lvl1pPr>
    </p:titleStyle>
    <p:bodyStyle>
      <a:lvl1pPr marL="171450" indent="-171450" algn="l" defTabSz="685800" rtl="0" eaLnBrk="1" latinLnBrk="0" hangingPunct="1">
        <a:lnSpc>
          <a:spcPct val="90000"/>
        </a:lnSpc>
        <a:spcBef>
          <a:spcPts val="750"/>
        </a:spcBef>
        <a:buClr>
          <a:srgbClr val="C00000"/>
        </a:buClr>
        <a:buFont typeface="Arial" panose="020B0604020202020204" pitchFamily="34" charset="0"/>
        <a:buChar char="•"/>
        <a:defRPr sz="24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Clr>
          <a:srgbClr val="C00000"/>
        </a:buClr>
        <a:buFont typeface="Arial" panose="020B0604020202020204" pitchFamily="34" charset="0"/>
        <a:buChar char="•"/>
        <a:defRPr sz="20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Clr>
          <a:srgbClr val="C00000"/>
        </a:buClr>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Clr>
          <a:srgbClr val="C00000"/>
        </a:buClr>
        <a:buFont typeface="Arial" panose="020B0604020202020204" pitchFamily="34" charset="0"/>
        <a:buChar char="•"/>
        <a:defRPr sz="160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Clr>
          <a:srgbClr val="C00000"/>
        </a:buClr>
        <a:buFont typeface="Arial" panose="020B0604020202020204" pitchFamily="34" charset="0"/>
        <a:buChar char="•"/>
        <a:defRPr sz="14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de-D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customXml" Target="../../customXml/item3.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Untertitel 5"/>
          <p:cNvSpPr>
            <a:spLocks noGrp="1"/>
          </p:cNvSpPr>
          <p:nvPr>
            <p:ph type="subTitle" idx="1"/>
            <p:custDataLst>
              <p:custData r:id="rId1"/>
            </p:custDataLst>
          </p:nvPr>
        </p:nvSpPr>
        <p:spPr/>
        <p:txBody>
          <a:bodyPr>
            <a:normAutofit fontScale="92500" lnSpcReduction="10000"/>
          </a:bodyPr>
          <a:lstStyle/>
          <a:p>
            <a:pPr algn="r"/>
            <a:endParaRPr lang="de-CH" dirty="0" smtClean="0"/>
          </a:p>
          <a:p>
            <a:pPr algn="r"/>
            <a:r>
              <a:rPr lang="en-US" dirty="0"/>
              <a:t>INTOSAI Working Group </a:t>
            </a:r>
            <a:r>
              <a:rPr lang="en-US" dirty="0">
                <a:solidFill>
                  <a:schemeClr val="tx1"/>
                </a:solidFill>
              </a:rPr>
              <a:t>on Evaluation of Public </a:t>
            </a:r>
            <a:r>
              <a:rPr lang="en-US" dirty="0" smtClean="0">
                <a:solidFill>
                  <a:schemeClr val="tx1"/>
                </a:solidFill>
              </a:rPr>
              <a:t>Policies and Programs</a:t>
            </a:r>
            <a:endParaRPr lang="en-US" dirty="0">
              <a:solidFill>
                <a:schemeClr val="tx1"/>
              </a:solidFill>
            </a:endParaRPr>
          </a:p>
          <a:p>
            <a:pPr algn="r"/>
            <a:r>
              <a:rPr lang="en-US" dirty="0" smtClean="0">
                <a:solidFill>
                  <a:schemeClr val="tx1"/>
                </a:solidFill>
              </a:rPr>
              <a:t>Webinar, 7 July 2021 </a:t>
            </a:r>
            <a:r>
              <a:rPr lang="en-US" dirty="0">
                <a:solidFill>
                  <a:schemeClr val="tx1"/>
                </a:solidFill>
              </a:rPr>
              <a:t>– Emmanuel </a:t>
            </a:r>
            <a:r>
              <a:rPr lang="en-US" dirty="0"/>
              <a:t>Sangra</a:t>
            </a:r>
          </a:p>
        </p:txBody>
      </p:sp>
      <p:sp>
        <p:nvSpPr>
          <p:cNvPr id="5" name="Titel 4"/>
          <p:cNvSpPr>
            <a:spLocks noGrp="1"/>
          </p:cNvSpPr>
          <p:nvPr>
            <p:ph type="title"/>
          </p:nvPr>
        </p:nvSpPr>
        <p:spPr/>
        <p:txBody>
          <a:bodyPr>
            <a:noAutofit/>
          </a:bodyPr>
          <a:lstStyle/>
          <a:p>
            <a:r>
              <a:rPr lang="en-US" sz="3200" b="1" dirty="0" smtClean="0"/>
              <a:t>COVID-19 Pandemic</a:t>
            </a:r>
            <a:r>
              <a:rPr lang="en-US" sz="3200" b="1" dirty="0"/>
              <a:t>: Possible Evaluation Topics and Criteria for a SAI</a:t>
            </a:r>
            <a:endParaRPr lang="fr-CH" sz="3200" b="1" dirty="0"/>
          </a:p>
        </p:txBody>
      </p:sp>
    </p:spTree>
    <p:extLst>
      <p:ext uri="{BB962C8B-B14F-4D97-AF65-F5344CB8AC3E}">
        <p14:creationId xmlns:p14="http://schemas.microsoft.com/office/powerpoint/2010/main" val="26010603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38558" y="1137899"/>
            <a:ext cx="7886700" cy="4476802"/>
          </a:xfrm>
          <a:solidFill>
            <a:srgbClr val="FFCCCC"/>
          </a:solidFill>
        </p:spPr>
        <p:txBody>
          <a:bodyPr>
            <a:noAutofit/>
          </a:bodyPr>
          <a:lstStyle/>
          <a:p>
            <a:pPr>
              <a:spcBef>
                <a:spcPts val="600"/>
              </a:spcBef>
              <a:spcAft>
                <a:spcPts val="600"/>
              </a:spcAft>
            </a:pPr>
            <a:r>
              <a:rPr lang="en-GB" altLang="en-US" sz="4800" b="1" dirty="0" smtClean="0"/>
              <a:t>Thank </a:t>
            </a:r>
            <a:r>
              <a:rPr lang="en-GB" altLang="en-US" sz="4800" b="1" dirty="0"/>
              <a:t>you for listening</a:t>
            </a:r>
            <a:r>
              <a:rPr lang="en-GB" altLang="en-US" sz="4800" b="1" dirty="0" smtClean="0"/>
              <a:t>!</a:t>
            </a:r>
            <a:r>
              <a:rPr lang="de-CH" sz="4800" b="1" dirty="0" smtClean="0"/>
              <a:t/>
            </a:r>
            <a:br>
              <a:rPr lang="de-CH" sz="4800" b="1" dirty="0" smtClean="0"/>
            </a:br>
            <a:r>
              <a:rPr lang="de-CH" sz="4800" b="1" dirty="0" smtClean="0"/>
              <a:t/>
            </a:r>
            <a:br>
              <a:rPr lang="de-CH" sz="4800" b="1" dirty="0" smtClean="0"/>
            </a:br>
            <a:r>
              <a:rPr lang="de-CH" sz="1800" b="1" dirty="0" smtClean="0"/>
              <a:t/>
            </a:r>
            <a:br>
              <a:rPr lang="de-CH" sz="1800" b="1" dirty="0" smtClean="0"/>
            </a:br>
            <a:r>
              <a:rPr lang="de-CH" sz="1800" b="1" dirty="0"/>
              <a:t/>
            </a:r>
            <a:br>
              <a:rPr lang="de-CH" sz="1800" b="1" dirty="0"/>
            </a:br>
            <a:r>
              <a:rPr lang="de-CH" sz="1800" b="1" dirty="0" smtClean="0"/>
              <a:t/>
            </a:r>
            <a:br>
              <a:rPr lang="de-CH" sz="1800" b="1" dirty="0" smtClean="0"/>
            </a:br>
            <a:r>
              <a:rPr lang="de-CH" sz="1800" b="1" dirty="0"/>
              <a:t/>
            </a:r>
            <a:br>
              <a:rPr lang="de-CH" sz="1800" b="1" dirty="0"/>
            </a:br>
            <a:r>
              <a:rPr lang="de-CH" sz="1800" b="1" dirty="0" smtClean="0"/>
              <a:t/>
            </a:r>
            <a:br>
              <a:rPr lang="de-CH" sz="1800" b="1" dirty="0" smtClean="0"/>
            </a:br>
            <a:r>
              <a:rPr lang="de-CH" sz="1800" b="1" dirty="0"/>
              <a:t/>
            </a:r>
            <a:br>
              <a:rPr lang="de-CH" sz="1800" b="1" dirty="0"/>
            </a:br>
            <a:r>
              <a:rPr lang="de-CH" sz="1800" b="1" dirty="0" smtClean="0"/>
              <a:t>        </a:t>
            </a:r>
            <a:r>
              <a:rPr lang="de-CH" sz="5400" b="1" dirty="0" smtClean="0"/>
              <a:t>Questions?</a:t>
            </a:r>
            <a:endParaRPr lang="de-CH" sz="5400" b="1" dirty="0"/>
          </a:p>
        </p:txBody>
      </p:sp>
      <p:pic>
        <p:nvPicPr>
          <p:cNvPr id="6" name="Imag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94583" y="3234813"/>
            <a:ext cx="2717773" cy="3623187"/>
          </a:xfrm>
          <a:prstGeom prst="rect">
            <a:avLst/>
          </a:prstGeom>
        </p:spPr>
      </p:pic>
      <p:sp>
        <p:nvSpPr>
          <p:cNvPr id="4" name="Titel 1"/>
          <p:cNvSpPr txBox="1">
            <a:spLocks/>
          </p:cNvSpPr>
          <p:nvPr/>
        </p:nvSpPr>
        <p:spPr>
          <a:xfrm>
            <a:off x="413106" y="238253"/>
            <a:ext cx="8337604" cy="1325563"/>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200" b="0" kern="1200">
                <a:solidFill>
                  <a:schemeClr val="bg2">
                    <a:lumMod val="10000"/>
                  </a:schemeClr>
                </a:solidFill>
                <a:latin typeface="+mn-lt"/>
                <a:ea typeface="+mj-ea"/>
                <a:cs typeface="Calibri" panose="020F0502020204030204" pitchFamily="34" charset="0"/>
              </a:defRPr>
            </a:lvl1pPr>
          </a:lstStyle>
          <a:p>
            <a:pPr>
              <a:lnSpc>
                <a:spcPct val="110000"/>
              </a:lnSpc>
            </a:pPr>
            <a:endParaRPr lang="en-US" sz="2200" b="1" dirty="0">
              <a:solidFill>
                <a:schemeClr val="tx1"/>
              </a:solidFill>
            </a:endParaRPr>
          </a:p>
        </p:txBody>
      </p:sp>
    </p:spTree>
    <p:extLst>
      <p:ext uri="{BB962C8B-B14F-4D97-AF65-F5344CB8AC3E}">
        <p14:creationId xmlns:p14="http://schemas.microsoft.com/office/powerpoint/2010/main" val="421181001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62940" y="507170"/>
            <a:ext cx="7886700" cy="1325563"/>
          </a:xfrm>
        </p:spPr>
        <p:txBody>
          <a:bodyPr>
            <a:normAutofit/>
          </a:bodyPr>
          <a:lstStyle/>
          <a:p>
            <a:r>
              <a:rPr lang="en-US" sz="3600" b="1" dirty="0" smtClean="0"/>
              <a:t>Overview</a:t>
            </a:r>
            <a:endParaRPr lang="en-US" sz="3600" b="1" dirty="0"/>
          </a:p>
        </p:txBody>
      </p:sp>
      <p:sp>
        <p:nvSpPr>
          <p:cNvPr id="3" name="Inhaltsplatzhalter 2"/>
          <p:cNvSpPr>
            <a:spLocks noGrp="1"/>
          </p:cNvSpPr>
          <p:nvPr>
            <p:ph idx="1"/>
          </p:nvPr>
        </p:nvSpPr>
        <p:spPr>
          <a:xfrm>
            <a:off x="628650" y="2221741"/>
            <a:ext cx="8065770" cy="4087619"/>
          </a:xfrm>
        </p:spPr>
        <p:txBody>
          <a:bodyPr>
            <a:normAutofit/>
          </a:bodyPr>
          <a:lstStyle/>
          <a:p>
            <a:pPr marL="457200" indent="-457200">
              <a:lnSpc>
                <a:spcPct val="110000"/>
              </a:lnSpc>
              <a:buFont typeface="+mj-lt"/>
              <a:buAutoNum type="arabicPeriod"/>
            </a:pPr>
            <a:r>
              <a:rPr lang="en-US" b="1" dirty="0" smtClean="0"/>
              <a:t>Programming evaluations at the SFAO</a:t>
            </a:r>
          </a:p>
          <a:p>
            <a:pPr marL="457200" indent="-457200">
              <a:lnSpc>
                <a:spcPct val="110000"/>
              </a:lnSpc>
              <a:buFont typeface="+mj-lt"/>
              <a:buAutoNum type="arabicPeriod"/>
            </a:pPr>
            <a:r>
              <a:rPr lang="en-US" b="1" dirty="0" smtClean="0"/>
              <a:t>Plenty of topics related to COVID-19 </a:t>
            </a:r>
          </a:p>
          <a:p>
            <a:pPr marL="457200" indent="-457200">
              <a:lnSpc>
                <a:spcPct val="110000"/>
              </a:lnSpc>
              <a:buFont typeface="+mj-lt"/>
              <a:buAutoNum type="arabicPeriod"/>
            </a:pPr>
            <a:r>
              <a:rPr lang="en-US" b="1" dirty="0" smtClean="0"/>
              <a:t>SFAO’s strategy to pick the best topics</a:t>
            </a:r>
            <a:endParaRPr lang="en-US" dirty="0" smtClean="0"/>
          </a:p>
          <a:p>
            <a:pPr marL="457200" indent="-457200">
              <a:lnSpc>
                <a:spcPct val="110000"/>
              </a:lnSpc>
              <a:buFont typeface="+mj-lt"/>
              <a:buAutoNum type="arabicPeriod"/>
            </a:pPr>
            <a:r>
              <a:rPr lang="en-US" b="1" dirty="0" smtClean="0">
                <a:solidFill>
                  <a:schemeClr val="tx1"/>
                </a:solidFill>
              </a:rPr>
              <a:t>Which topics were chosen and why?</a:t>
            </a:r>
          </a:p>
          <a:p>
            <a:pPr marL="457200" indent="-457200">
              <a:lnSpc>
                <a:spcPct val="110000"/>
              </a:lnSpc>
              <a:buFont typeface="+mj-lt"/>
              <a:buAutoNum type="arabicPeriod"/>
            </a:pPr>
            <a:r>
              <a:rPr lang="en-US" b="1" dirty="0">
                <a:solidFill>
                  <a:schemeClr val="tx1"/>
                </a:solidFill>
              </a:rPr>
              <a:t>Coordination with Parliament and </a:t>
            </a:r>
            <a:r>
              <a:rPr lang="en-US" b="1" dirty="0" smtClean="0">
                <a:solidFill>
                  <a:schemeClr val="tx1"/>
                </a:solidFill>
              </a:rPr>
              <a:t>Agencies</a:t>
            </a:r>
          </a:p>
          <a:p>
            <a:pPr marL="457200" indent="-457200">
              <a:lnSpc>
                <a:spcPct val="110000"/>
              </a:lnSpc>
              <a:buFont typeface="+mj-lt"/>
              <a:buAutoNum type="arabicPeriod"/>
            </a:pPr>
            <a:r>
              <a:rPr lang="fr-CH" b="1" dirty="0" smtClean="0">
                <a:solidFill>
                  <a:schemeClr val="tx1"/>
                </a:solidFill>
              </a:rPr>
              <a:t>Conclusion</a:t>
            </a:r>
            <a:endParaRPr lang="en-US" b="1" dirty="0">
              <a:solidFill>
                <a:schemeClr val="tx1"/>
              </a:solidFill>
            </a:endParaRPr>
          </a:p>
          <a:p>
            <a:pPr marL="0" indent="0">
              <a:lnSpc>
                <a:spcPct val="110000"/>
              </a:lnSpc>
              <a:buNone/>
            </a:pPr>
            <a:endParaRPr lang="en-US" dirty="0" smtClean="0"/>
          </a:p>
          <a:p>
            <a:pPr>
              <a:lnSpc>
                <a:spcPct val="110000"/>
              </a:lnSpc>
            </a:pPr>
            <a:endParaRPr lang="en-US" dirty="0" smtClean="0"/>
          </a:p>
          <a:p>
            <a:pPr>
              <a:lnSpc>
                <a:spcPct val="110000"/>
              </a:lnSpc>
            </a:pPr>
            <a:endParaRPr lang="en-US" dirty="0" smtClean="0"/>
          </a:p>
        </p:txBody>
      </p:sp>
    </p:spTree>
    <p:extLst>
      <p:ext uri="{BB962C8B-B14F-4D97-AF65-F5344CB8AC3E}">
        <p14:creationId xmlns:p14="http://schemas.microsoft.com/office/powerpoint/2010/main" val="127440513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62940" y="507170"/>
            <a:ext cx="7886700" cy="1325563"/>
          </a:xfrm>
        </p:spPr>
        <p:txBody>
          <a:bodyPr>
            <a:normAutofit/>
          </a:bodyPr>
          <a:lstStyle/>
          <a:p>
            <a:pPr>
              <a:lnSpc>
                <a:spcPct val="110000"/>
              </a:lnSpc>
            </a:pPr>
            <a:r>
              <a:rPr lang="en-US" sz="3600" b="1" dirty="0" smtClean="0"/>
              <a:t>1. </a:t>
            </a:r>
            <a:r>
              <a:rPr lang="en-US" sz="3600" b="1" dirty="0"/>
              <a:t>Programming </a:t>
            </a:r>
            <a:r>
              <a:rPr lang="en-US" sz="3600" b="1" dirty="0" smtClean="0"/>
              <a:t>evaluations </a:t>
            </a:r>
            <a:r>
              <a:rPr lang="en-US" sz="3600" b="1" dirty="0"/>
              <a:t>at the SFAO</a:t>
            </a:r>
          </a:p>
        </p:txBody>
      </p:sp>
      <p:sp>
        <p:nvSpPr>
          <p:cNvPr id="3" name="Inhaltsplatzhalter 2"/>
          <p:cNvSpPr>
            <a:spLocks noGrp="1"/>
          </p:cNvSpPr>
          <p:nvPr>
            <p:ph idx="1"/>
          </p:nvPr>
        </p:nvSpPr>
        <p:spPr>
          <a:xfrm>
            <a:off x="625807" y="2155932"/>
            <a:ext cx="8249343" cy="4087619"/>
          </a:xfrm>
        </p:spPr>
        <p:txBody>
          <a:bodyPr>
            <a:normAutofit/>
          </a:bodyPr>
          <a:lstStyle/>
          <a:p>
            <a:r>
              <a:rPr lang="en-US" dirty="0" smtClean="0"/>
              <a:t>Choosing topics </a:t>
            </a:r>
            <a:r>
              <a:rPr lang="en-US" dirty="0"/>
              <a:t>independently is a great privilege, but also a </a:t>
            </a:r>
            <a:r>
              <a:rPr lang="en-US" dirty="0" smtClean="0"/>
              <a:t>heavy responsibility</a:t>
            </a:r>
          </a:p>
          <a:p>
            <a:r>
              <a:rPr lang="en-US" dirty="0" smtClean="0"/>
              <a:t>3-4 evaluations every year</a:t>
            </a:r>
          </a:p>
          <a:p>
            <a:r>
              <a:rPr lang="en-US" dirty="0" smtClean="0"/>
              <a:t>Topic covering all the Swiss Confederation policies</a:t>
            </a:r>
          </a:p>
          <a:p>
            <a:r>
              <a:rPr lang="en-US" dirty="0" smtClean="0"/>
              <a:t>Five main steps</a:t>
            </a:r>
          </a:p>
          <a:p>
            <a:endParaRPr lang="en-US" dirty="0" smtClean="0"/>
          </a:p>
          <a:p>
            <a:r>
              <a:rPr lang="en-US" dirty="0" smtClean="0"/>
              <a:t>Matrix organization: </a:t>
            </a:r>
            <a:br>
              <a:rPr lang="en-US" dirty="0" smtClean="0"/>
            </a:br>
            <a:r>
              <a:rPr lang="en-US" dirty="0" smtClean="0">
                <a:solidFill>
                  <a:schemeClr val="tx1"/>
                </a:solidFill>
              </a:rPr>
              <a:t>Auditing units propose ideas to convince heads of mandate sectors who have to convince the management of SFAO…</a:t>
            </a:r>
          </a:p>
          <a:p>
            <a:pPr marL="0" indent="0">
              <a:buNone/>
            </a:pPr>
            <a:endParaRPr lang="en-US" dirty="0" smtClean="0"/>
          </a:p>
          <a:p>
            <a:pPr marL="0" indent="0">
              <a:buNone/>
            </a:pPr>
            <a:endParaRPr lang="en-US" dirty="0" smtClean="0"/>
          </a:p>
          <a:p>
            <a:pPr marL="0" indent="0">
              <a:buNone/>
            </a:pPr>
            <a:endParaRPr lang="en-US" dirty="0" smtClean="0"/>
          </a:p>
          <a:p>
            <a:pPr>
              <a:lnSpc>
                <a:spcPct val="110000"/>
              </a:lnSpc>
            </a:pPr>
            <a:endParaRPr lang="en-US" dirty="0" smtClean="0"/>
          </a:p>
        </p:txBody>
      </p:sp>
      <p:pic>
        <p:nvPicPr>
          <p:cNvPr id="4" name="Image 3"/>
          <p:cNvPicPr>
            <a:picLocks noChangeAspect="1"/>
          </p:cNvPicPr>
          <p:nvPr/>
        </p:nvPicPr>
        <p:blipFill>
          <a:blip r:embed="rId3"/>
          <a:stretch>
            <a:fillRect/>
          </a:stretch>
        </p:blipFill>
        <p:spPr>
          <a:xfrm>
            <a:off x="2979924" y="3930253"/>
            <a:ext cx="5103257" cy="678229"/>
          </a:xfrm>
          <a:prstGeom prst="rect">
            <a:avLst/>
          </a:prstGeom>
        </p:spPr>
      </p:pic>
    </p:spTree>
    <p:extLst>
      <p:ext uri="{BB962C8B-B14F-4D97-AF65-F5344CB8AC3E}">
        <p14:creationId xmlns:p14="http://schemas.microsoft.com/office/powerpoint/2010/main" val="36314714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62940" y="507170"/>
            <a:ext cx="7886700" cy="1325563"/>
          </a:xfrm>
        </p:spPr>
        <p:txBody>
          <a:bodyPr>
            <a:normAutofit/>
          </a:bodyPr>
          <a:lstStyle/>
          <a:p>
            <a:pPr>
              <a:lnSpc>
                <a:spcPct val="110000"/>
              </a:lnSpc>
            </a:pPr>
            <a:r>
              <a:rPr lang="en-US" sz="3600" b="1" dirty="0" smtClean="0"/>
              <a:t>2. </a:t>
            </a:r>
            <a:r>
              <a:rPr lang="en-US" sz="3600" b="1" dirty="0"/>
              <a:t>Plenty of </a:t>
            </a:r>
            <a:r>
              <a:rPr lang="en-US" sz="3600" b="1" dirty="0" smtClean="0"/>
              <a:t>topics </a:t>
            </a:r>
            <a:r>
              <a:rPr lang="en-US" sz="3600" b="1" dirty="0"/>
              <a:t>related to </a:t>
            </a:r>
            <a:r>
              <a:rPr lang="en-US" sz="3600" b="1" dirty="0" smtClean="0"/>
              <a:t>COVID-19… </a:t>
            </a:r>
            <a:endParaRPr lang="en-US" sz="3600" dirty="0"/>
          </a:p>
        </p:txBody>
      </p:sp>
      <p:sp>
        <p:nvSpPr>
          <p:cNvPr id="3" name="Inhaltsplatzhalter 2"/>
          <p:cNvSpPr>
            <a:spLocks noGrp="1"/>
          </p:cNvSpPr>
          <p:nvPr>
            <p:ph idx="1"/>
          </p:nvPr>
        </p:nvSpPr>
        <p:spPr>
          <a:xfrm>
            <a:off x="662940" y="1893185"/>
            <a:ext cx="8065770" cy="3999129"/>
          </a:xfrm>
        </p:spPr>
        <p:txBody>
          <a:bodyPr>
            <a:noAutofit/>
          </a:bodyPr>
          <a:lstStyle/>
          <a:p>
            <a:endParaRPr lang="en-US" dirty="0" smtClean="0"/>
          </a:p>
          <a:p>
            <a:pPr marL="0" indent="0">
              <a:buNone/>
            </a:pPr>
            <a:endParaRPr lang="en-US" dirty="0"/>
          </a:p>
          <a:p>
            <a:endParaRPr lang="en-US" dirty="0"/>
          </a:p>
          <a:p>
            <a:pPr>
              <a:lnSpc>
                <a:spcPct val="110000"/>
              </a:lnSpc>
            </a:pPr>
            <a:endParaRPr lang="en-US" dirty="0" smtClean="0"/>
          </a:p>
          <a:p>
            <a:pPr>
              <a:lnSpc>
                <a:spcPct val="110000"/>
              </a:lnSpc>
            </a:pPr>
            <a:endParaRPr lang="en-US" dirty="0" smtClean="0"/>
          </a:p>
        </p:txBody>
      </p:sp>
      <p:sp>
        <p:nvSpPr>
          <p:cNvPr id="5" name="Inhaltsplatzhalter 2"/>
          <p:cNvSpPr txBox="1">
            <a:spLocks/>
          </p:cNvSpPr>
          <p:nvPr/>
        </p:nvSpPr>
        <p:spPr>
          <a:xfrm>
            <a:off x="708011" y="2171781"/>
            <a:ext cx="8177305" cy="4087619"/>
          </a:xfrm>
          <a:prstGeom prst="rect">
            <a:avLst/>
          </a:prstGeom>
        </p:spPr>
        <p:txBody>
          <a:bodyPr vert="horz" lIns="91440" tIns="45720" rIns="91440" bIns="45720" rtlCol="0">
            <a:normAutofit lnSpcReduction="10000"/>
          </a:bodyPr>
          <a:lstStyle>
            <a:lvl1pPr marL="171450" indent="-171450" algn="l" defTabSz="685800" rtl="0" eaLnBrk="1" latinLnBrk="0" hangingPunct="1">
              <a:lnSpc>
                <a:spcPct val="90000"/>
              </a:lnSpc>
              <a:spcBef>
                <a:spcPts val="750"/>
              </a:spcBef>
              <a:buClr>
                <a:srgbClr val="C00000"/>
              </a:buClr>
              <a:buFont typeface="Arial" panose="020B0604020202020204" pitchFamily="34" charset="0"/>
              <a:buChar char="•"/>
              <a:defRPr sz="2400" kern="1200">
                <a:solidFill>
                  <a:schemeClr val="bg2">
                    <a:lumMod val="10000"/>
                  </a:schemeClr>
                </a:solidFill>
                <a:latin typeface="+mn-lt"/>
                <a:ea typeface="+mn-ea"/>
                <a:cs typeface="+mn-cs"/>
              </a:defRPr>
            </a:lvl1pPr>
            <a:lvl2pPr marL="514350" indent="-171450" algn="l" defTabSz="685800" rtl="0" eaLnBrk="1" latinLnBrk="0" hangingPunct="1">
              <a:lnSpc>
                <a:spcPct val="90000"/>
              </a:lnSpc>
              <a:spcBef>
                <a:spcPts val="375"/>
              </a:spcBef>
              <a:buClr>
                <a:srgbClr val="CC0000"/>
              </a:buClr>
              <a:buSzPct val="60000"/>
              <a:buFont typeface="Courier New" panose="02070309020205020404" pitchFamily="49" charset="0"/>
              <a:buChar char="o"/>
              <a:defRPr sz="2400" kern="1200">
                <a:solidFill>
                  <a:schemeClr val="bg2">
                    <a:lumMod val="10000"/>
                  </a:schemeClr>
                </a:solidFill>
                <a:latin typeface="+mn-lt"/>
                <a:ea typeface="+mn-ea"/>
                <a:cs typeface="+mn-cs"/>
              </a:defRPr>
            </a:lvl2pPr>
            <a:lvl3pPr marL="857250" indent="-171450" algn="l" defTabSz="685800" rtl="0" eaLnBrk="1" latinLnBrk="0" hangingPunct="1">
              <a:lnSpc>
                <a:spcPct val="90000"/>
              </a:lnSpc>
              <a:spcBef>
                <a:spcPts val="375"/>
              </a:spcBef>
              <a:buClr>
                <a:srgbClr val="C00000"/>
              </a:buClr>
              <a:buFont typeface="Arial" panose="020B0604020202020204" pitchFamily="34" charset="0"/>
              <a:buChar char="•"/>
              <a:defRPr sz="24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Clr>
                <a:srgbClr val="C00000"/>
              </a:buClr>
              <a:buFont typeface="Arial" panose="020B0604020202020204" pitchFamily="34" charset="0"/>
              <a:buChar char="•"/>
              <a:defRPr sz="240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Clr>
                <a:srgbClr val="C00000"/>
              </a:buClr>
              <a:buFont typeface="Arial" panose="020B0604020202020204" pitchFamily="34" charset="0"/>
              <a:buChar char="•"/>
              <a:defRPr sz="24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457200" indent="-457200">
              <a:lnSpc>
                <a:spcPct val="110000"/>
              </a:lnSpc>
              <a:buFont typeface="Arial" panose="020B0604020202020204" pitchFamily="34" charset="0"/>
              <a:buAutoNum type="alphaUcPeriod"/>
            </a:pPr>
            <a:r>
              <a:rPr lang="en-US" dirty="0" smtClean="0"/>
              <a:t>Public Health measures </a:t>
            </a:r>
            <a:r>
              <a:rPr lang="en-US" dirty="0"/>
              <a:t>(</a:t>
            </a:r>
            <a:r>
              <a:rPr lang="en-US" dirty="0" smtClean="0"/>
              <a:t>prevention, patient </a:t>
            </a:r>
            <a:r>
              <a:rPr lang="en-US" dirty="0"/>
              <a:t>care,  </a:t>
            </a:r>
            <a:r>
              <a:rPr lang="en-US" dirty="0" smtClean="0"/>
              <a:t>vaccinations etc.)</a:t>
            </a:r>
          </a:p>
          <a:p>
            <a:pPr marL="457200" indent="-457200">
              <a:lnSpc>
                <a:spcPct val="110000"/>
              </a:lnSpc>
              <a:buFont typeface="Arial" panose="020B0604020202020204" pitchFamily="34" charset="0"/>
              <a:buAutoNum type="alphaUcPeriod"/>
            </a:pPr>
            <a:r>
              <a:rPr lang="en-US" dirty="0" smtClean="0"/>
              <a:t>Crisis </a:t>
            </a:r>
            <a:r>
              <a:rPr lang="en-US" dirty="0"/>
              <a:t>organization </a:t>
            </a:r>
            <a:r>
              <a:rPr lang="en-US" dirty="0" smtClean="0"/>
              <a:t>and support by the Army and the Civil protection</a:t>
            </a:r>
          </a:p>
          <a:p>
            <a:pPr marL="457200" indent="-457200">
              <a:lnSpc>
                <a:spcPct val="110000"/>
              </a:lnSpc>
              <a:buFont typeface="Arial" panose="020B0604020202020204" pitchFamily="34" charset="0"/>
              <a:buAutoNum type="alphaUcPeriod"/>
            </a:pPr>
            <a:r>
              <a:rPr lang="en-US" dirty="0" smtClean="0"/>
              <a:t>Financial support to employees, self-employed, artists </a:t>
            </a:r>
          </a:p>
          <a:p>
            <a:pPr marL="457200" indent="-457200">
              <a:lnSpc>
                <a:spcPct val="110000"/>
              </a:lnSpc>
              <a:buFont typeface="Arial" panose="020B0604020202020204" pitchFamily="34" charset="0"/>
              <a:buAutoNum type="alphaUcPeriod"/>
            </a:pPr>
            <a:r>
              <a:rPr lang="en-US" dirty="0" smtClean="0"/>
              <a:t>Financial support to businesses and organizations (start-ups, sports clubs, cultural organizations etc.)</a:t>
            </a:r>
          </a:p>
          <a:p>
            <a:pPr marL="457200" indent="-457200">
              <a:lnSpc>
                <a:spcPct val="110000"/>
              </a:lnSpc>
              <a:buFont typeface="Arial" panose="020B0604020202020204" pitchFamily="34" charset="0"/>
              <a:buAutoNum type="alphaUcPeriod"/>
            </a:pPr>
            <a:r>
              <a:rPr lang="en-US" dirty="0" smtClean="0"/>
              <a:t>Indirect consequences of the lockdown (functioning </a:t>
            </a:r>
            <a:r>
              <a:rPr lang="en-US" dirty="0"/>
              <a:t>of the public </a:t>
            </a:r>
            <a:r>
              <a:rPr lang="en-US" dirty="0" smtClean="0"/>
              <a:t>administration, work style, health etc.)</a:t>
            </a:r>
          </a:p>
          <a:p>
            <a:pPr>
              <a:lnSpc>
                <a:spcPct val="110000"/>
              </a:lnSpc>
            </a:pPr>
            <a:endParaRPr lang="en-US" dirty="0" smtClean="0"/>
          </a:p>
          <a:p>
            <a:pPr>
              <a:lnSpc>
                <a:spcPct val="110000"/>
              </a:lnSpc>
            </a:pPr>
            <a:endParaRPr lang="en-US" dirty="0" smtClean="0"/>
          </a:p>
          <a:p>
            <a:pPr>
              <a:lnSpc>
                <a:spcPct val="110000"/>
              </a:lnSpc>
            </a:pPr>
            <a:endParaRPr lang="en-US" dirty="0" smtClean="0"/>
          </a:p>
        </p:txBody>
      </p:sp>
    </p:spTree>
    <p:extLst>
      <p:ext uri="{BB962C8B-B14F-4D97-AF65-F5344CB8AC3E}">
        <p14:creationId xmlns:p14="http://schemas.microsoft.com/office/powerpoint/2010/main" val="294598378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880533" y="4699000"/>
            <a:ext cx="245533" cy="21166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880532" y="5081333"/>
            <a:ext cx="245533" cy="21166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880531" y="5484166"/>
            <a:ext cx="245533" cy="21166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889000" y="4275667"/>
            <a:ext cx="245533" cy="21166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p:cNvSpPr>
            <a:spLocks noGrp="1"/>
          </p:cNvSpPr>
          <p:nvPr>
            <p:ph type="title"/>
          </p:nvPr>
        </p:nvSpPr>
        <p:spPr>
          <a:xfrm>
            <a:off x="629074" y="346303"/>
            <a:ext cx="7886700" cy="1325563"/>
          </a:xfrm>
        </p:spPr>
        <p:txBody>
          <a:bodyPr>
            <a:normAutofit/>
          </a:bodyPr>
          <a:lstStyle/>
          <a:p>
            <a:pPr>
              <a:lnSpc>
                <a:spcPct val="110000"/>
              </a:lnSpc>
            </a:pPr>
            <a:r>
              <a:rPr lang="en-US" sz="3600" b="1" dirty="0" smtClean="0"/>
              <a:t>3. SFAO’s s</a:t>
            </a:r>
            <a:r>
              <a:rPr lang="en-US" sz="3600" b="1" dirty="0" smtClean="0">
                <a:solidFill>
                  <a:schemeClr val="tx1"/>
                </a:solidFill>
              </a:rPr>
              <a:t>trategy </a:t>
            </a:r>
            <a:r>
              <a:rPr lang="en-US" sz="3600" b="1" dirty="0">
                <a:solidFill>
                  <a:schemeClr val="tx1"/>
                </a:solidFill>
              </a:rPr>
              <a:t>to pick the best topics</a:t>
            </a:r>
            <a:endParaRPr lang="en-US" sz="3600" dirty="0">
              <a:solidFill>
                <a:schemeClr val="tx1"/>
              </a:solidFill>
            </a:endParaRPr>
          </a:p>
        </p:txBody>
      </p:sp>
      <p:sp>
        <p:nvSpPr>
          <p:cNvPr id="3" name="Inhaltsplatzhalter 2"/>
          <p:cNvSpPr>
            <a:spLocks noGrp="1"/>
          </p:cNvSpPr>
          <p:nvPr>
            <p:ph idx="1"/>
          </p:nvPr>
        </p:nvSpPr>
        <p:spPr>
          <a:xfrm>
            <a:off x="558662" y="1747117"/>
            <a:ext cx="8661537" cy="4563215"/>
          </a:xfrm>
        </p:spPr>
        <p:txBody>
          <a:bodyPr>
            <a:noAutofit/>
          </a:bodyPr>
          <a:lstStyle/>
          <a:p>
            <a:pPr marL="0" indent="0">
              <a:lnSpc>
                <a:spcPct val="110000"/>
              </a:lnSpc>
              <a:buNone/>
            </a:pPr>
            <a:r>
              <a:rPr lang="en-US" sz="1800" dirty="0" smtClean="0"/>
              <a:t>From </a:t>
            </a:r>
            <a:r>
              <a:rPr lang="en-US" sz="1800" dirty="0"/>
              <a:t>the outset of the </a:t>
            </a:r>
            <a:r>
              <a:rPr lang="en-US" sz="1800" dirty="0" smtClean="0"/>
              <a:t>pandemic, the SFAO was much involved in auditing the financial measures linked to COVID-19. </a:t>
            </a:r>
          </a:p>
          <a:p>
            <a:pPr marL="0" indent="0">
              <a:lnSpc>
                <a:spcPct val="110000"/>
              </a:lnSpc>
              <a:buNone/>
            </a:pPr>
            <a:r>
              <a:rPr lang="en-US" sz="1800" dirty="0" smtClean="0"/>
              <a:t>Given the urgency, it adapted its program 20</a:t>
            </a:r>
            <a:r>
              <a:rPr lang="en-US" sz="1800" dirty="0" smtClean="0">
                <a:solidFill>
                  <a:schemeClr val="tx1"/>
                </a:solidFill>
              </a:rPr>
              <a:t>20 </a:t>
            </a:r>
            <a:r>
              <a:rPr lang="en-US" sz="1800" dirty="0" smtClean="0"/>
              <a:t>and devoted a large part of its resources to examining the decisions of the Government in order to prevent financial errors and to avoid abuses by the beneficiaries of financial aid (using data analysis).</a:t>
            </a:r>
          </a:p>
          <a:p>
            <a:pPr marL="0" indent="0">
              <a:lnSpc>
                <a:spcPct val="110000"/>
              </a:lnSpc>
              <a:buNone/>
            </a:pPr>
            <a:r>
              <a:rPr lang="en-US" sz="1800" dirty="0" smtClean="0"/>
              <a:t>In Summer 2020 before the second wave, the SFAO identified 17 potential </a:t>
            </a:r>
            <a:r>
              <a:rPr lang="en-US" sz="1800" dirty="0"/>
              <a:t>topics </a:t>
            </a:r>
            <a:r>
              <a:rPr lang="en-US" sz="1800" dirty="0" smtClean="0"/>
              <a:t>for the </a:t>
            </a:r>
            <a:r>
              <a:rPr lang="en-US" sz="1800" dirty="0"/>
              <a:t>evaluation’s program </a:t>
            </a:r>
            <a:r>
              <a:rPr lang="en-US" sz="1800" dirty="0" smtClean="0"/>
              <a:t>2021-2023 </a:t>
            </a:r>
            <a:r>
              <a:rPr lang="en-US" sz="1800" dirty="0"/>
              <a:t>and </a:t>
            </a:r>
            <a:r>
              <a:rPr lang="en-US" sz="1800" dirty="0" smtClean="0"/>
              <a:t>fixed the following priorities:</a:t>
            </a:r>
          </a:p>
          <a:p>
            <a:pPr marL="541338" indent="-269875">
              <a:lnSpc>
                <a:spcPct val="110000"/>
              </a:lnSpc>
              <a:buNone/>
            </a:pPr>
            <a:r>
              <a:rPr lang="en-US" sz="1800" dirty="0" smtClean="0"/>
              <a:t>a. 	High financial consequences (1-4 points)</a:t>
            </a:r>
          </a:p>
          <a:p>
            <a:pPr marL="541338" indent="-269875">
              <a:lnSpc>
                <a:spcPct val="110000"/>
              </a:lnSpc>
              <a:buNone/>
            </a:pPr>
            <a:r>
              <a:rPr lang="en-US" sz="1800" dirty="0" smtClean="0"/>
              <a:t>b. 	High risks of problems</a:t>
            </a:r>
          </a:p>
          <a:p>
            <a:pPr marL="541338" indent="-269875">
              <a:lnSpc>
                <a:spcPct val="110000"/>
              </a:lnSpc>
              <a:buNone/>
            </a:pPr>
            <a:r>
              <a:rPr lang="en-US" sz="1800" dirty="0" smtClean="0"/>
              <a:t>c. 	Advantages of the SFAO over other entities due to its position and competences</a:t>
            </a:r>
          </a:p>
          <a:p>
            <a:pPr marL="541338" indent="-269875">
              <a:lnSpc>
                <a:spcPct val="110000"/>
              </a:lnSpc>
              <a:buNone/>
            </a:pPr>
            <a:r>
              <a:rPr lang="en-US" sz="1800" dirty="0" smtClean="0"/>
              <a:t>d. 	Chance of implementation of the recommendations (competence of the Confederation and risk of a new crisis)</a:t>
            </a:r>
          </a:p>
          <a:p>
            <a:pPr marL="457200" indent="-457200">
              <a:lnSpc>
                <a:spcPct val="110000"/>
              </a:lnSpc>
              <a:buFont typeface="+mj-lt"/>
              <a:buAutoNum type="alphaLcPeriod"/>
            </a:pPr>
            <a:endParaRPr lang="en-US" sz="1800" dirty="0" smtClean="0"/>
          </a:p>
          <a:p>
            <a:pPr marL="457200" indent="-457200">
              <a:lnSpc>
                <a:spcPct val="110000"/>
              </a:lnSpc>
              <a:buFont typeface="+mj-lt"/>
              <a:buAutoNum type="alphaLcPeriod"/>
            </a:pPr>
            <a:endParaRPr lang="en-US" sz="1800" dirty="0" smtClean="0"/>
          </a:p>
        </p:txBody>
      </p:sp>
    </p:spTree>
    <p:extLst>
      <p:ext uri="{BB962C8B-B14F-4D97-AF65-F5344CB8AC3E}">
        <p14:creationId xmlns:p14="http://schemas.microsoft.com/office/powerpoint/2010/main" val="31165869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stretch>
            <a:fillRect/>
          </a:stretch>
        </p:blipFill>
        <p:spPr>
          <a:xfrm>
            <a:off x="573404" y="1666320"/>
            <a:ext cx="8121066" cy="4488383"/>
          </a:xfrm>
          <a:prstGeom prst="rect">
            <a:avLst/>
          </a:prstGeom>
        </p:spPr>
      </p:pic>
      <p:sp>
        <p:nvSpPr>
          <p:cNvPr id="2" name="Titel 1"/>
          <p:cNvSpPr>
            <a:spLocks noGrp="1"/>
          </p:cNvSpPr>
          <p:nvPr>
            <p:ph type="title"/>
          </p:nvPr>
        </p:nvSpPr>
        <p:spPr>
          <a:xfrm>
            <a:off x="662940" y="507170"/>
            <a:ext cx="7886700" cy="1325563"/>
          </a:xfrm>
        </p:spPr>
        <p:txBody>
          <a:bodyPr>
            <a:normAutofit/>
          </a:bodyPr>
          <a:lstStyle/>
          <a:p>
            <a:pPr>
              <a:lnSpc>
                <a:spcPct val="110000"/>
              </a:lnSpc>
            </a:pPr>
            <a:r>
              <a:rPr lang="en-US" sz="3600" b="1" dirty="0" smtClean="0"/>
              <a:t>4. </a:t>
            </a:r>
            <a:r>
              <a:rPr lang="en-US" sz="3600" b="1" dirty="0">
                <a:solidFill>
                  <a:schemeClr val="tx1"/>
                </a:solidFill>
              </a:rPr>
              <a:t>Which topics were </a:t>
            </a:r>
            <a:r>
              <a:rPr lang="en-US" sz="3600" b="1" dirty="0" smtClean="0">
                <a:solidFill>
                  <a:schemeClr val="tx1"/>
                </a:solidFill>
              </a:rPr>
              <a:t>chosen?</a:t>
            </a:r>
            <a:endParaRPr lang="en-US" sz="3600" dirty="0">
              <a:solidFill>
                <a:schemeClr val="tx1"/>
              </a:solidFill>
            </a:endParaRPr>
          </a:p>
        </p:txBody>
      </p:sp>
      <p:sp>
        <p:nvSpPr>
          <p:cNvPr id="3" name="Inhaltsplatzhalter 2"/>
          <p:cNvSpPr>
            <a:spLocks noGrp="1"/>
          </p:cNvSpPr>
          <p:nvPr>
            <p:ph idx="1"/>
          </p:nvPr>
        </p:nvSpPr>
        <p:spPr>
          <a:xfrm>
            <a:off x="573404" y="2241406"/>
            <a:ext cx="8177305" cy="4087619"/>
          </a:xfrm>
        </p:spPr>
        <p:txBody>
          <a:bodyPr>
            <a:normAutofit/>
          </a:bodyPr>
          <a:lstStyle/>
          <a:p>
            <a:pPr marL="0" indent="0">
              <a:lnSpc>
                <a:spcPct val="110000"/>
              </a:lnSpc>
              <a:buNone/>
            </a:pPr>
            <a:endParaRPr lang="en-US" b="1" dirty="0" smtClean="0"/>
          </a:p>
          <a:p>
            <a:pPr>
              <a:lnSpc>
                <a:spcPct val="110000"/>
              </a:lnSpc>
            </a:pPr>
            <a:endParaRPr lang="en-US" dirty="0" smtClean="0"/>
          </a:p>
          <a:p>
            <a:pPr>
              <a:lnSpc>
                <a:spcPct val="110000"/>
              </a:lnSpc>
            </a:pPr>
            <a:endParaRPr lang="en-US" dirty="0" smtClean="0"/>
          </a:p>
          <a:p>
            <a:pPr>
              <a:lnSpc>
                <a:spcPct val="110000"/>
              </a:lnSpc>
            </a:pPr>
            <a:endParaRPr lang="en-US" dirty="0" smtClean="0"/>
          </a:p>
        </p:txBody>
      </p:sp>
      <p:sp>
        <p:nvSpPr>
          <p:cNvPr id="7" name="Rectangle 6"/>
          <p:cNvSpPr/>
          <p:nvPr/>
        </p:nvSpPr>
        <p:spPr>
          <a:xfrm>
            <a:off x="1879858" y="2200130"/>
            <a:ext cx="1470562" cy="1007232"/>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3441239" y="2195186"/>
            <a:ext cx="1630823" cy="1007232"/>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0444784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 5"/>
          <p:cNvPicPr>
            <a:picLocks noChangeAspect="1"/>
          </p:cNvPicPr>
          <p:nvPr/>
        </p:nvPicPr>
        <p:blipFill>
          <a:blip r:embed="rId3"/>
          <a:stretch>
            <a:fillRect/>
          </a:stretch>
        </p:blipFill>
        <p:spPr>
          <a:xfrm>
            <a:off x="3473631" y="0"/>
            <a:ext cx="5603681" cy="6641138"/>
          </a:xfrm>
          <a:prstGeom prst="rect">
            <a:avLst/>
          </a:prstGeom>
        </p:spPr>
      </p:pic>
      <p:sp>
        <p:nvSpPr>
          <p:cNvPr id="3" name="Inhaltsplatzhalter 2"/>
          <p:cNvSpPr>
            <a:spLocks noGrp="1"/>
          </p:cNvSpPr>
          <p:nvPr>
            <p:ph idx="1"/>
          </p:nvPr>
        </p:nvSpPr>
        <p:spPr>
          <a:xfrm>
            <a:off x="573404" y="2241406"/>
            <a:ext cx="8177305" cy="4087619"/>
          </a:xfrm>
        </p:spPr>
        <p:txBody>
          <a:bodyPr>
            <a:normAutofit/>
          </a:bodyPr>
          <a:lstStyle/>
          <a:p>
            <a:pPr>
              <a:lnSpc>
                <a:spcPct val="110000"/>
              </a:lnSpc>
            </a:pPr>
            <a:endParaRPr lang="en-US" dirty="0" smtClean="0"/>
          </a:p>
          <a:p>
            <a:pPr>
              <a:lnSpc>
                <a:spcPct val="110000"/>
              </a:lnSpc>
            </a:pPr>
            <a:endParaRPr lang="en-US" dirty="0" smtClean="0"/>
          </a:p>
          <a:p>
            <a:pPr>
              <a:lnSpc>
                <a:spcPct val="110000"/>
              </a:lnSpc>
            </a:pPr>
            <a:endParaRPr lang="en-US" dirty="0" smtClean="0"/>
          </a:p>
        </p:txBody>
      </p:sp>
      <p:sp>
        <p:nvSpPr>
          <p:cNvPr id="4" name="Rectangle 3"/>
          <p:cNvSpPr/>
          <p:nvPr/>
        </p:nvSpPr>
        <p:spPr>
          <a:xfrm>
            <a:off x="3473632" y="829733"/>
            <a:ext cx="2916320" cy="5875867"/>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6501438" y="829734"/>
            <a:ext cx="2575874" cy="5875866"/>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el 1"/>
          <p:cNvSpPr>
            <a:spLocks noGrp="1"/>
          </p:cNvSpPr>
          <p:nvPr>
            <p:ph type="title"/>
          </p:nvPr>
        </p:nvSpPr>
        <p:spPr>
          <a:xfrm>
            <a:off x="359017" y="1485334"/>
            <a:ext cx="3003127" cy="2311400"/>
          </a:xfrm>
        </p:spPr>
        <p:txBody>
          <a:bodyPr>
            <a:normAutofit fontScale="90000"/>
          </a:bodyPr>
          <a:lstStyle/>
          <a:p>
            <a:pPr>
              <a:lnSpc>
                <a:spcPct val="110000"/>
              </a:lnSpc>
            </a:pPr>
            <a:r>
              <a:rPr lang="en-US" sz="3600" b="1" dirty="0" smtClean="0">
                <a:solidFill>
                  <a:schemeClr val="tx1"/>
                </a:solidFill>
              </a:rPr>
              <a:t>Why these </a:t>
            </a:r>
            <a:br>
              <a:rPr lang="en-US" sz="3600" b="1" dirty="0" smtClean="0">
                <a:solidFill>
                  <a:schemeClr val="tx1"/>
                </a:solidFill>
              </a:rPr>
            </a:br>
            <a:r>
              <a:rPr lang="en-US" sz="3600" b="1" dirty="0" smtClean="0">
                <a:solidFill>
                  <a:schemeClr val="tx1"/>
                </a:solidFill>
              </a:rPr>
              <a:t>topics were </a:t>
            </a:r>
            <a:br>
              <a:rPr lang="en-US" sz="3600" b="1" dirty="0" smtClean="0">
                <a:solidFill>
                  <a:schemeClr val="tx1"/>
                </a:solidFill>
              </a:rPr>
            </a:br>
            <a:r>
              <a:rPr lang="en-US" sz="3600" b="1" dirty="0" smtClean="0">
                <a:solidFill>
                  <a:schemeClr val="tx1"/>
                </a:solidFill>
              </a:rPr>
              <a:t>chosen for 2020 and 2021?</a:t>
            </a:r>
            <a:endParaRPr lang="en-US" sz="3600" dirty="0">
              <a:solidFill>
                <a:schemeClr val="tx1"/>
              </a:solidFill>
            </a:endParaRPr>
          </a:p>
        </p:txBody>
      </p:sp>
    </p:spTree>
    <p:extLst>
      <p:ext uri="{BB962C8B-B14F-4D97-AF65-F5344CB8AC3E}">
        <p14:creationId xmlns:p14="http://schemas.microsoft.com/office/powerpoint/2010/main" val="20957470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 8"/>
          <p:cNvPicPr>
            <a:picLocks noChangeAspect="1"/>
          </p:cNvPicPr>
          <p:nvPr/>
        </p:nvPicPr>
        <p:blipFill>
          <a:blip r:embed="rId3"/>
          <a:stretch>
            <a:fillRect/>
          </a:stretch>
        </p:blipFill>
        <p:spPr>
          <a:xfrm>
            <a:off x="317664" y="1765253"/>
            <a:ext cx="8528488" cy="3689540"/>
          </a:xfrm>
          <a:prstGeom prst="rect">
            <a:avLst/>
          </a:prstGeom>
        </p:spPr>
      </p:pic>
      <p:sp>
        <p:nvSpPr>
          <p:cNvPr id="10" name="Ellipse 9"/>
          <p:cNvSpPr/>
          <p:nvPr/>
        </p:nvSpPr>
        <p:spPr>
          <a:xfrm>
            <a:off x="5119713" y="2645726"/>
            <a:ext cx="1011874" cy="269214"/>
          </a:xfrm>
          <a:prstGeom prst="ellipse">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p:cNvSpPr>
            <a:spLocks noGrp="1"/>
          </p:cNvSpPr>
          <p:nvPr>
            <p:ph type="title"/>
          </p:nvPr>
        </p:nvSpPr>
        <p:spPr>
          <a:xfrm>
            <a:off x="413106" y="238253"/>
            <a:ext cx="8337604" cy="1325563"/>
          </a:xfrm>
        </p:spPr>
        <p:txBody>
          <a:bodyPr>
            <a:normAutofit/>
          </a:bodyPr>
          <a:lstStyle/>
          <a:p>
            <a:pPr>
              <a:lnSpc>
                <a:spcPct val="110000"/>
              </a:lnSpc>
            </a:pPr>
            <a:r>
              <a:rPr lang="en-US" b="1" dirty="0" smtClean="0"/>
              <a:t>5. </a:t>
            </a:r>
            <a:r>
              <a:rPr lang="en-US" b="1" dirty="0" smtClean="0">
                <a:solidFill>
                  <a:schemeClr val="tx1"/>
                </a:solidFill>
              </a:rPr>
              <a:t>Coordination </a:t>
            </a:r>
            <a:r>
              <a:rPr lang="en-US" b="1" dirty="0">
                <a:solidFill>
                  <a:schemeClr val="tx1"/>
                </a:solidFill>
              </a:rPr>
              <a:t>with Parliament and </a:t>
            </a:r>
            <a:r>
              <a:rPr lang="en-US" b="1" dirty="0" smtClean="0">
                <a:solidFill>
                  <a:schemeClr val="tx1"/>
                </a:solidFill>
              </a:rPr>
              <a:t>Agencies</a:t>
            </a:r>
            <a:br>
              <a:rPr lang="en-US" b="1" dirty="0" smtClean="0">
                <a:solidFill>
                  <a:schemeClr val="tx1"/>
                </a:solidFill>
              </a:rPr>
            </a:br>
            <a:r>
              <a:rPr lang="en-US" sz="2200" b="1" dirty="0">
                <a:solidFill>
                  <a:schemeClr val="tx1"/>
                </a:solidFill>
              </a:rPr>
              <a:t>Take into account evaluations conducted by other entities!</a:t>
            </a:r>
          </a:p>
        </p:txBody>
      </p:sp>
      <p:sp>
        <p:nvSpPr>
          <p:cNvPr id="19" name="Ellipse 18"/>
          <p:cNvSpPr/>
          <p:nvPr/>
        </p:nvSpPr>
        <p:spPr>
          <a:xfrm>
            <a:off x="3495143" y="3140833"/>
            <a:ext cx="1564227" cy="536108"/>
          </a:xfrm>
          <a:prstGeom prst="ellipse">
            <a:avLst/>
          </a:prstGeom>
          <a:no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Ellipse 19"/>
          <p:cNvSpPr/>
          <p:nvPr/>
        </p:nvSpPr>
        <p:spPr>
          <a:xfrm>
            <a:off x="5737048" y="4428110"/>
            <a:ext cx="394540" cy="153173"/>
          </a:xfrm>
          <a:prstGeom prst="ellipse">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Ellipse 22"/>
          <p:cNvSpPr/>
          <p:nvPr/>
        </p:nvSpPr>
        <p:spPr>
          <a:xfrm>
            <a:off x="357405" y="3589868"/>
            <a:ext cx="2849957" cy="531894"/>
          </a:xfrm>
          <a:prstGeom prst="ellipse">
            <a:avLst/>
          </a:prstGeom>
          <a:noFill/>
          <a:ln w="5715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Ellipse 23"/>
          <p:cNvSpPr/>
          <p:nvPr/>
        </p:nvSpPr>
        <p:spPr>
          <a:xfrm>
            <a:off x="1253067" y="4121761"/>
            <a:ext cx="2242076" cy="524505"/>
          </a:xfrm>
          <a:prstGeom prst="ellipse">
            <a:avLst/>
          </a:prstGeom>
          <a:no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Ellipse 28"/>
          <p:cNvSpPr/>
          <p:nvPr/>
        </p:nvSpPr>
        <p:spPr>
          <a:xfrm>
            <a:off x="5737048" y="4083855"/>
            <a:ext cx="394540" cy="153173"/>
          </a:xfrm>
          <a:prstGeom prst="ellipse">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Ellipse 29"/>
          <p:cNvSpPr/>
          <p:nvPr/>
        </p:nvSpPr>
        <p:spPr>
          <a:xfrm>
            <a:off x="7802952" y="3218194"/>
            <a:ext cx="394540" cy="153173"/>
          </a:xfrm>
          <a:prstGeom prst="ellipse">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Ellipse 30"/>
          <p:cNvSpPr/>
          <p:nvPr/>
        </p:nvSpPr>
        <p:spPr>
          <a:xfrm>
            <a:off x="6769809" y="4600624"/>
            <a:ext cx="394540" cy="153173"/>
          </a:xfrm>
          <a:prstGeom prst="ellipse">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Ellipse 31"/>
          <p:cNvSpPr/>
          <p:nvPr/>
        </p:nvSpPr>
        <p:spPr>
          <a:xfrm>
            <a:off x="6804619" y="3371367"/>
            <a:ext cx="394540" cy="153173"/>
          </a:xfrm>
          <a:prstGeom prst="ellipse">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Ellipse 32"/>
          <p:cNvSpPr/>
          <p:nvPr/>
        </p:nvSpPr>
        <p:spPr>
          <a:xfrm>
            <a:off x="1005256" y="5723609"/>
            <a:ext cx="394540" cy="153173"/>
          </a:xfrm>
          <a:prstGeom prst="ellipse">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Ellipse 33"/>
          <p:cNvSpPr/>
          <p:nvPr/>
        </p:nvSpPr>
        <p:spPr>
          <a:xfrm>
            <a:off x="6269292" y="3901949"/>
            <a:ext cx="394540" cy="153173"/>
          </a:xfrm>
          <a:prstGeom prst="ellipse">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Ellipse 35"/>
          <p:cNvSpPr/>
          <p:nvPr/>
        </p:nvSpPr>
        <p:spPr>
          <a:xfrm>
            <a:off x="7802952" y="3727612"/>
            <a:ext cx="394540" cy="153173"/>
          </a:xfrm>
          <a:prstGeom prst="ellipse">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Ellipse 36"/>
          <p:cNvSpPr/>
          <p:nvPr/>
        </p:nvSpPr>
        <p:spPr>
          <a:xfrm>
            <a:off x="6769809" y="4757094"/>
            <a:ext cx="394540" cy="153173"/>
          </a:xfrm>
          <a:prstGeom prst="ellipse">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Ellipse 37"/>
          <p:cNvSpPr/>
          <p:nvPr/>
        </p:nvSpPr>
        <p:spPr>
          <a:xfrm>
            <a:off x="5761419" y="3376562"/>
            <a:ext cx="394540" cy="153173"/>
          </a:xfrm>
          <a:prstGeom prst="ellipse">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p:nvSpPr>
        <p:spPr>
          <a:xfrm>
            <a:off x="1399796" y="5584299"/>
            <a:ext cx="6850978" cy="1077218"/>
          </a:xfrm>
          <a:prstGeom prst="rect">
            <a:avLst/>
          </a:prstGeom>
        </p:spPr>
        <p:txBody>
          <a:bodyPr wrap="none">
            <a:spAutoFit/>
          </a:bodyPr>
          <a:lstStyle/>
          <a:p>
            <a:pPr>
              <a:spcAft>
                <a:spcPts val="600"/>
              </a:spcAft>
            </a:pPr>
            <a:r>
              <a:rPr lang="en-US" dirty="0"/>
              <a:t>Agencies most directly concerned by </a:t>
            </a:r>
            <a:r>
              <a:rPr lang="en-US" dirty="0" smtClean="0"/>
              <a:t>COVID-19</a:t>
            </a:r>
          </a:p>
          <a:p>
            <a:pPr>
              <a:spcAft>
                <a:spcPts val="600"/>
              </a:spcAft>
            </a:pPr>
            <a:r>
              <a:rPr lang="en-US" dirty="0" smtClean="0"/>
              <a:t>Entities </a:t>
            </a:r>
            <a:r>
              <a:rPr lang="en-US" dirty="0"/>
              <a:t>used to conducting </a:t>
            </a:r>
            <a:r>
              <a:rPr lang="en-US" dirty="0" smtClean="0"/>
              <a:t>evaluations</a:t>
            </a:r>
          </a:p>
          <a:p>
            <a:pPr>
              <a:spcAft>
                <a:spcPts val="600"/>
              </a:spcAft>
            </a:pPr>
            <a:r>
              <a:rPr lang="fr-CH" dirty="0" err="1" smtClean="0"/>
              <a:t>Entities</a:t>
            </a:r>
            <a:r>
              <a:rPr lang="fr-CH" dirty="0" smtClean="0"/>
              <a:t> </a:t>
            </a:r>
            <a:r>
              <a:rPr lang="en-US" dirty="0" smtClean="0"/>
              <a:t>that </a:t>
            </a:r>
            <a:r>
              <a:rPr lang="en-US" dirty="0"/>
              <a:t>have decided to produce a published report on their work </a:t>
            </a:r>
          </a:p>
        </p:txBody>
      </p:sp>
      <p:sp>
        <p:nvSpPr>
          <p:cNvPr id="40" name="Ellipse 39"/>
          <p:cNvSpPr/>
          <p:nvPr/>
        </p:nvSpPr>
        <p:spPr>
          <a:xfrm>
            <a:off x="5704652" y="4401809"/>
            <a:ext cx="459332" cy="198815"/>
          </a:xfrm>
          <a:prstGeom prst="ellipse">
            <a:avLst/>
          </a:prstGeom>
          <a:no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Ellipse 40"/>
          <p:cNvSpPr/>
          <p:nvPr/>
        </p:nvSpPr>
        <p:spPr>
          <a:xfrm>
            <a:off x="7777517" y="3195372"/>
            <a:ext cx="459332" cy="198815"/>
          </a:xfrm>
          <a:prstGeom prst="ellipse">
            <a:avLst/>
          </a:prstGeom>
          <a:no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Ellipse 43"/>
          <p:cNvSpPr/>
          <p:nvPr/>
        </p:nvSpPr>
        <p:spPr>
          <a:xfrm>
            <a:off x="1005256" y="6069011"/>
            <a:ext cx="394540" cy="153173"/>
          </a:xfrm>
          <a:prstGeom prst="ellipse">
            <a:avLst/>
          </a:prstGeom>
          <a:noFill/>
          <a:ln w="317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Ellipse 44"/>
          <p:cNvSpPr/>
          <p:nvPr/>
        </p:nvSpPr>
        <p:spPr>
          <a:xfrm>
            <a:off x="1005256" y="6410789"/>
            <a:ext cx="394540" cy="153173"/>
          </a:xfrm>
          <a:prstGeom prst="ellipse">
            <a:avLst/>
          </a:prstGeom>
          <a:noFill/>
          <a:ln w="3175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Ellipse 45"/>
          <p:cNvSpPr/>
          <p:nvPr/>
        </p:nvSpPr>
        <p:spPr>
          <a:xfrm>
            <a:off x="5059370" y="2586038"/>
            <a:ext cx="1104614" cy="387651"/>
          </a:xfrm>
          <a:prstGeom prst="ellipse">
            <a:avLst/>
          </a:prstGeom>
          <a:noFill/>
          <a:ln w="5715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Ellipse 46"/>
          <p:cNvSpPr/>
          <p:nvPr/>
        </p:nvSpPr>
        <p:spPr>
          <a:xfrm>
            <a:off x="5704652" y="4055896"/>
            <a:ext cx="459332" cy="198815"/>
          </a:xfrm>
          <a:prstGeom prst="ellipse">
            <a:avLst/>
          </a:prstGeom>
          <a:no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8249954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6"/>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0"/>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9"/>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4"/>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0"/>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47"/>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41"/>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3"/>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2" grpId="0"/>
      <p:bldP spid="19" grpId="0" animBg="1"/>
      <p:bldP spid="20" grpId="0" animBg="1"/>
      <p:bldP spid="23" grpId="0" animBg="1"/>
      <p:bldP spid="24" grpId="0" animBg="1"/>
      <p:bldP spid="29" grpId="0" animBg="1"/>
      <p:bldP spid="30" grpId="0" animBg="1"/>
      <p:bldP spid="31" grpId="0" animBg="1"/>
      <p:bldP spid="32" grpId="0" animBg="1"/>
      <p:bldP spid="34" grpId="0" animBg="1"/>
      <p:bldP spid="36" grpId="0" animBg="1"/>
      <p:bldP spid="37" grpId="0" animBg="1"/>
      <p:bldP spid="38" grpId="0" animBg="1"/>
      <p:bldP spid="40" grpId="0" animBg="1"/>
      <p:bldP spid="41" grpId="0" animBg="1"/>
      <p:bldP spid="46" grpId="0" animBg="1"/>
      <p:bldP spid="4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62940" y="507170"/>
            <a:ext cx="7886700" cy="1325563"/>
          </a:xfrm>
        </p:spPr>
        <p:txBody>
          <a:bodyPr>
            <a:normAutofit/>
          </a:bodyPr>
          <a:lstStyle/>
          <a:p>
            <a:pPr>
              <a:lnSpc>
                <a:spcPct val="110000"/>
              </a:lnSpc>
            </a:pPr>
            <a:r>
              <a:rPr lang="en-US" sz="3600" b="1" dirty="0" smtClean="0"/>
              <a:t>6. Conclusion</a:t>
            </a:r>
            <a:endParaRPr lang="en-US" sz="3600" dirty="0">
              <a:solidFill>
                <a:schemeClr val="tx1"/>
              </a:solidFill>
            </a:endParaRPr>
          </a:p>
        </p:txBody>
      </p:sp>
      <p:sp>
        <p:nvSpPr>
          <p:cNvPr id="3" name="Inhaltsplatzhalter 2"/>
          <p:cNvSpPr>
            <a:spLocks noGrp="1"/>
          </p:cNvSpPr>
          <p:nvPr>
            <p:ph idx="1"/>
          </p:nvPr>
        </p:nvSpPr>
        <p:spPr>
          <a:xfrm>
            <a:off x="517637" y="2051918"/>
            <a:ext cx="8287696" cy="4272682"/>
          </a:xfrm>
        </p:spPr>
        <p:txBody>
          <a:bodyPr>
            <a:normAutofit fontScale="85000" lnSpcReduction="20000"/>
          </a:bodyPr>
          <a:lstStyle/>
          <a:p>
            <a:pPr marL="0" indent="0">
              <a:lnSpc>
                <a:spcPct val="110000"/>
              </a:lnSpc>
              <a:buNone/>
            </a:pPr>
            <a:r>
              <a:rPr lang="en-US" sz="2800" dirty="0"/>
              <a:t>The theme to be evaluated must be well </a:t>
            </a:r>
            <a:r>
              <a:rPr lang="en-US" sz="2800" dirty="0" smtClean="0"/>
              <a:t>focused</a:t>
            </a:r>
          </a:p>
          <a:p>
            <a:pPr marL="0" indent="0">
              <a:lnSpc>
                <a:spcPct val="110000"/>
              </a:lnSpc>
              <a:buNone/>
            </a:pPr>
            <a:r>
              <a:rPr lang="en-US" sz="2800" dirty="0" smtClean="0"/>
              <a:t>When </a:t>
            </a:r>
            <a:r>
              <a:rPr lang="en-US" sz="2800" dirty="0"/>
              <a:t>choosing the </a:t>
            </a:r>
            <a:r>
              <a:rPr lang="en-US" sz="2800" dirty="0" smtClean="0"/>
              <a:t>topics, important to consider </a:t>
            </a:r>
          </a:p>
          <a:p>
            <a:pPr>
              <a:lnSpc>
                <a:spcPct val="110000"/>
              </a:lnSpc>
            </a:pPr>
            <a:r>
              <a:rPr lang="en-US" sz="2800" dirty="0" smtClean="0"/>
              <a:t>The </a:t>
            </a:r>
            <a:r>
              <a:rPr lang="en-US" sz="2800" dirty="0"/>
              <a:t>role of </a:t>
            </a:r>
            <a:r>
              <a:rPr lang="en-US" sz="2800" dirty="0" smtClean="0"/>
              <a:t>agencies </a:t>
            </a:r>
            <a:r>
              <a:rPr lang="en-US" sz="2800" dirty="0"/>
              <a:t>and Parliament in evaluating and reporting on </a:t>
            </a:r>
            <a:r>
              <a:rPr lang="en-US" sz="2800" dirty="0" err="1" smtClean="0"/>
              <a:t>Covid</a:t>
            </a:r>
            <a:r>
              <a:rPr lang="en-US" sz="2800" dirty="0" smtClean="0"/>
              <a:t> 19</a:t>
            </a:r>
          </a:p>
          <a:p>
            <a:pPr>
              <a:lnSpc>
                <a:spcPct val="110000"/>
              </a:lnSpc>
            </a:pPr>
            <a:r>
              <a:rPr lang="en-US" sz="2800" dirty="0" smtClean="0"/>
              <a:t>The advantages </a:t>
            </a:r>
            <a:r>
              <a:rPr lang="en-US" sz="2800" dirty="0"/>
              <a:t>of the </a:t>
            </a:r>
            <a:r>
              <a:rPr lang="en-US" sz="2800" dirty="0" smtClean="0"/>
              <a:t>SAI </a:t>
            </a:r>
            <a:r>
              <a:rPr lang="en-US" sz="2800" dirty="0"/>
              <a:t>over </a:t>
            </a:r>
            <a:r>
              <a:rPr lang="en-US" sz="2800" dirty="0" smtClean="0"/>
              <a:t>these </a:t>
            </a:r>
            <a:r>
              <a:rPr lang="en-US" sz="2800" dirty="0"/>
              <a:t>entities due to its position and </a:t>
            </a:r>
            <a:r>
              <a:rPr lang="en-US" sz="2800" dirty="0" smtClean="0"/>
              <a:t>competences</a:t>
            </a:r>
          </a:p>
          <a:p>
            <a:pPr marL="0" indent="0">
              <a:lnSpc>
                <a:spcPct val="110000"/>
              </a:lnSpc>
              <a:buNone/>
            </a:pPr>
            <a:r>
              <a:rPr lang="en-US" sz="2800" dirty="0" smtClean="0"/>
              <a:t>Some </a:t>
            </a:r>
            <a:r>
              <a:rPr lang="en-US" sz="2800" dirty="0" err="1"/>
              <a:t>Covid</a:t>
            </a:r>
            <a:r>
              <a:rPr lang="en-US" sz="2800" dirty="0"/>
              <a:t> 19 measures should be evaluated by SAI because of their huge financial and human </a:t>
            </a:r>
            <a:r>
              <a:rPr lang="en-US" sz="2800" dirty="0" smtClean="0"/>
              <a:t>impacts </a:t>
            </a:r>
          </a:p>
          <a:p>
            <a:pPr marL="0" indent="0">
              <a:lnSpc>
                <a:spcPct val="110000"/>
              </a:lnSpc>
              <a:buNone/>
            </a:pPr>
            <a:r>
              <a:rPr lang="en-US" sz="2800" dirty="0" smtClean="0"/>
              <a:t>But attention  - low </a:t>
            </a:r>
            <a:r>
              <a:rPr lang="en-US" sz="2800" dirty="0"/>
              <a:t>chances </a:t>
            </a:r>
            <a:r>
              <a:rPr lang="en-US" sz="2800" dirty="0" smtClean="0"/>
              <a:t>that </a:t>
            </a:r>
            <a:r>
              <a:rPr lang="en-US" sz="2800" dirty="0"/>
              <a:t>our recommendations will be </a:t>
            </a:r>
            <a:r>
              <a:rPr lang="en-US" sz="2800" dirty="0" smtClean="0"/>
              <a:t>implemented…  </a:t>
            </a:r>
            <a:r>
              <a:rPr lang="en-US" sz="2800" dirty="0"/>
              <a:t>A crisis such as </a:t>
            </a:r>
            <a:r>
              <a:rPr lang="en-US" sz="2800" dirty="0" err="1"/>
              <a:t>Covid</a:t>
            </a:r>
            <a:r>
              <a:rPr lang="en-US" sz="2800" dirty="0"/>
              <a:t> 19 should hopefully remain </a:t>
            </a:r>
            <a:r>
              <a:rPr lang="en-US" sz="2800" dirty="0" smtClean="0"/>
              <a:t>exceptional!</a:t>
            </a:r>
            <a:endParaRPr lang="en-US" sz="2800" dirty="0"/>
          </a:p>
          <a:p>
            <a:pPr>
              <a:lnSpc>
                <a:spcPct val="110000"/>
              </a:lnSpc>
            </a:pPr>
            <a:endParaRPr lang="en-US" sz="2800" dirty="0"/>
          </a:p>
          <a:p>
            <a:pPr marL="457200" indent="-457200">
              <a:lnSpc>
                <a:spcPct val="110000"/>
              </a:lnSpc>
              <a:buFont typeface="+mj-lt"/>
              <a:buAutoNum type="alphaLcPeriod"/>
            </a:pPr>
            <a:endParaRPr lang="en-US" sz="2800" dirty="0" smtClean="0"/>
          </a:p>
        </p:txBody>
      </p:sp>
    </p:spTree>
    <p:extLst>
      <p:ext uri="{BB962C8B-B14F-4D97-AF65-F5344CB8AC3E}">
        <p14:creationId xmlns:p14="http://schemas.microsoft.com/office/powerpoint/2010/main" val="373385855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FK.potx" id="{8911A1A8-BBEE-4E77-8F40-36D9EFE8F5E4}" vid="{B20FC24F-501D-432E-AA3E-AE715914D171}"/>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Application xmlns="http://www.sap.com/cof/powerpoint/application">
  <Version>2</Version>
  <Revision>2.5.300.76689</Revision>
</Application>
</file>

<file path=customXml/item2.xml>
</file>

<file path=customXml/item3.xml>
</file>

<file path=customXml/item4.xml><?xml version="1.0" encoding="utf-8"?>
<Application xmlns="http://www.sap.com/cof/ao/powerpoint/application">
  <com.sap.ip.bi.pioneer>
    <Version>4</Version>
    <AAO_Revision>2.5.300.76689</AAO_Revision>
    <RefreshOnOpen>False</RefreshOnOpen>
    <PlanningModeSetToChangeMode>True</PlanningModeSetToChangeMode>
    <Cleaned>False</Cleaned>
    <ForcePromptOnInitialRefresh>False</ForcePromptOnInitialRefresh>
    <StorePromptsInDocument>True</StorePromptsInDocument>
    <MergeVariables>False</MergeVariables>
    <WorkingMode>Local</WorkingMode>
    <RefreshPlanningObjectsOnRefreshAll>True</RefreshPlanningObjectsOnRefreshAll>
    <Items/>
  </com.sap.ip.bi.pioneer>
</Application>
</file>

<file path=customXml/itemProps1.xml><?xml version="1.0" encoding="utf-8"?>
<ds:datastoreItem xmlns:ds="http://schemas.openxmlformats.org/officeDocument/2006/customXml" ds:itemID="{DF2A204B-58AB-4762-8168-3C1F5BBF7346}">
  <ds:schemaRefs>
    <ds:schemaRef ds:uri="http://www.sap.com/cof/powerpoint/application"/>
  </ds:schemaRefs>
</ds:datastoreItem>
</file>

<file path=customXml/itemProps2.xml><?xml version="1.0" encoding="utf-8"?>
<ds:datastoreItem xmlns:ds="http://schemas.openxmlformats.org/officeDocument/2006/customXml" ds:itemID="{0ACEC06B-DD86-4317-B253-778E4BE40BCA}"/>
</file>

<file path=customXml/itemProps3.xml><?xml version="1.0" encoding="utf-8"?>
<ds:datastoreItem xmlns:ds="http://schemas.openxmlformats.org/officeDocument/2006/customXml" ds:itemID="{8C62BB6F-F5C8-4471-B4EC-A547E87EAF16}"/>
</file>

<file path=customXml/itemProps4.xml><?xml version="1.0" encoding="utf-8"?>
<ds:datastoreItem xmlns:ds="http://schemas.openxmlformats.org/officeDocument/2006/customXml" ds:itemID="{401730F9-909E-4159-AEA5-E4DC2FCE4A55}">
  <ds:schemaRefs>
    <ds:schemaRef ds:uri="http://www.sap.com/cof/ao/powerpoint/application"/>
  </ds:schemaRefs>
</ds:datastoreItem>
</file>

<file path=docProps/app.xml><?xml version="1.0" encoding="utf-8"?>
<Properties xmlns="http://schemas.openxmlformats.org/officeDocument/2006/extended-properties" xmlns:vt="http://schemas.openxmlformats.org/officeDocument/2006/docPropsVTypes">
  <Template>Präsentation EFK</Template>
  <TotalTime>0</TotalTime>
  <Words>630</Words>
  <Application>Microsoft Office PowerPoint</Application>
  <PresentationFormat>Affichage à l'écran (4:3)</PresentationFormat>
  <Paragraphs>64</Paragraphs>
  <Slides>10</Slides>
  <Notes>4</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10</vt:i4>
      </vt:variant>
    </vt:vector>
  </HeadingPairs>
  <TitlesOfParts>
    <vt:vector size="15" baseType="lpstr">
      <vt:lpstr>Arial</vt:lpstr>
      <vt:lpstr>Calibri</vt:lpstr>
      <vt:lpstr>Calibri Light</vt:lpstr>
      <vt:lpstr>Courier New</vt:lpstr>
      <vt:lpstr>Office</vt:lpstr>
      <vt:lpstr>COVID-19 Pandemic: Possible Evaluation Topics and Criteria for a SAI</vt:lpstr>
      <vt:lpstr>Overview</vt:lpstr>
      <vt:lpstr>1. Programming evaluations at the SFAO</vt:lpstr>
      <vt:lpstr>2. Plenty of topics related to COVID-19… </vt:lpstr>
      <vt:lpstr>3. SFAO’s strategy to pick the best topics</vt:lpstr>
      <vt:lpstr>4. Which topics were chosen?</vt:lpstr>
      <vt:lpstr>Why these  topics were  chosen for 2020 and 2021?</vt:lpstr>
      <vt:lpstr>5. Coordination with Parliament and Agencies Take into account evaluations conducted by other entities!</vt:lpstr>
      <vt:lpstr>6. Conclusion</vt:lpstr>
      <vt:lpstr>Thank you for listening!                Questions?</vt:lpstr>
    </vt:vector>
  </TitlesOfParts>
  <Company>Bundesverwaltung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Sangra Emmanuel EFK</dc:creator>
  <cp:lastModifiedBy>Negre, Benjamin</cp:lastModifiedBy>
  <cp:revision>258</cp:revision>
  <cp:lastPrinted>2021-07-06T09:02:28Z</cp:lastPrinted>
  <dcterms:created xsi:type="dcterms:W3CDTF">2019-03-21T08:51:59Z</dcterms:created>
  <dcterms:modified xsi:type="dcterms:W3CDTF">2021-07-07T07:31:25Z</dcterms:modified>
</cp:coreProperties>
</file>