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13"/>
  </p:notesMasterIdLst>
  <p:handoutMasterIdLst>
    <p:handoutMasterId r:id="rId14"/>
  </p:handoutMasterIdLst>
  <p:sldIdLst>
    <p:sldId id="312" r:id="rId2"/>
    <p:sldId id="320" r:id="rId3"/>
    <p:sldId id="314" r:id="rId4"/>
    <p:sldId id="321" r:id="rId5"/>
    <p:sldId id="322" r:id="rId6"/>
    <p:sldId id="323" r:id="rId7"/>
    <p:sldId id="324" r:id="rId8"/>
    <p:sldId id="325" r:id="rId9"/>
    <p:sldId id="326" r:id="rId10"/>
    <p:sldId id="327" r:id="rId11"/>
    <p:sldId id="329" r:id="rId1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ヒラギノ角ゴ Pro W3" charset="0"/>
        <a:cs typeface="ヒラギノ角ゴ Pro W3" charset="0"/>
      </a:defRPr>
    </a:lvl1pPr>
    <a:lvl2pPr marL="457200" algn="l" rtl="0" fontAlgn="base">
      <a:spcBef>
        <a:spcPct val="0"/>
      </a:spcBef>
      <a:spcAft>
        <a:spcPct val="0"/>
      </a:spcAft>
      <a:defRPr kern="1200">
        <a:solidFill>
          <a:schemeClr val="tx1"/>
        </a:solidFill>
        <a:latin typeface="Arial" charset="0"/>
        <a:ea typeface="ヒラギノ角ゴ Pro W3" charset="0"/>
        <a:cs typeface="ヒラギノ角ゴ Pro W3" charset="0"/>
      </a:defRPr>
    </a:lvl2pPr>
    <a:lvl3pPr marL="914400" algn="l" rtl="0" fontAlgn="base">
      <a:spcBef>
        <a:spcPct val="0"/>
      </a:spcBef>
      <a:spcAft>
        <a:spcPct val="0"/>
      </a:spcAft>
      <a:defRPr kern="1200">
        <a:solidFill>
          <a:schemeClr val="tx1"/>
        </a:solidFill>
        <a:latin typeface="Arial" charset="0"/>
        <a:ea typeface="ヒラギノ角ゴ Pro W3" charset="0"/>
        <a:cs typeface="ヒラギノ角ゴ Pro W3" charset="0"/>
      </a:defRPr>
    </a:lvl3pPr>
    <a:lvl4pPr marL="1371600" algn="l" rtl="0" fontAlgn="base">
      <a:spcBef>
        <a:spcPct val="0"/>
      </a:spcBef>
      <a:spcAft>
        <a:spcPct val="0"/>
      </a:spcAft>
      <a:defRPr kern="1200">
        <a:solidFill>
          <a:schemeClr val="tx1"/>
        </a:solidFill>
        <a:latin typeface="Arial" charset="0"/>
        <a:ea typeface="ヒラギノ角ゴ Pro W3" charset="0"/>
        <a:cs typeface="ヒラギノ角ゴ Pro W3" charset="0"/>
      </a:defRPr>
    </a:lvl4pPr>
    <a:lvl5pPr marL="1828800" algn="l" rtl="0" fontAlgn="base">
      <a:spcBef>
        <a:spcPct val="0"/>
      </a:spcBef>
      <a:spcAft>
        <a:spcPct val="0"/>
      </a:spcAft>
      <a:defRPr kern="1200">
        <a:solidFill>
          <a:schemeClr val="tx1"/>
        </a:solidFill>
        <a:latin typeface="Arial" charset="0"/>
        <a:ea typeface="ヒラギノ角ゴ Pro W3" charset="0"/>
        <a:cs typeface="ヒラギノ角ゴ Pro W3" charset="0"/>
      </a:defRPr>
    </a:lvl5pPr>
    <a:lvl6pPr marL="2286000" algn="l" defTabSz="457200" rtl="0" eaLnBrk="1" latinLnBrk="0" hangingPunct="1">
      <a:defRPr kern="1200">
        <a:solidFill>
          <a:schemeClr val="tx1"/>
        </a:solidFill>
        <a:latin typeface="Arial" charset="0"/>
        <a:ea typeface="ヒラギノ角ゴ Pro W3" charset="0"/>
        <a:cs typeface="ヒラギノ角ゴ Pro W3" charset="0"/>
      </a:defRPr>
    </a:lvl6pPr>
    <a:lvl7pPr marL="2743200" algn="l" defTabSz="457200" rtl="0" eaLnBrk="1" latinLnBrk="0" hangingPunct="1">
      <a:defRPr kern="1200">
        <a:solidFill>
          <a:schemeClr val="tx1"/>
        </a:solidFill>
        <a:latin typeface="Arial" charset="0"/>
        <a:ea typeface="ヒラギノ角ゴ Pro W3" charset="0"/>
        <a:cs typeface="ヒラギノ角ゴ Pro W3" charset="0"/>
      </a:defRPr>
    </a:lvl7pPr>
    <a:lvl8pPr marL="3200400" algn="l" defTabSz="457200" rtl="0" eaLnBrk="1" latinLnBrk="0" hangingPunct="1">
      <a:defRPr kern="1200">
        <a:solidFill>
          <a:schemeClr val="tx1"/>
        </a:solidFill>
        <a:latin typeface="Arial" charset="0"/>
        <a:ea typeface="ヒラギノ角ゴ Pro W3" charset="0"/>
        <a:cs typeface="ヒラギノ角ゴ Pro W3" charset="0"/>
      </a:defRPr>
    </a:lvl8pPr>
    <a:lvl9pPr marL="3657600" algn="l" defTabSz="457200" rtl="0" eaLnBrk="1" latinLnBrk="0" hangingPunct="1">
      <a:defRPr kern="1200">
        <a:solidFill>
          <a:schemeClr val="tx1"/>
        </a:solidFill>
        <a:latin typeface="Arial" charset="0"/>
        <a:ea typeface="ヒラギノ角ゴ Pro W3" charset="0"/>
        <a:cs typeface="ヒラギノ角ゴ Pro W3" charset="0"/>
      </a:defRPr>
    </a:lvl9pPr>
  </p:defaultTextStyle>
  <p:extLst>
    <p:ext uri="{EFAFB233-063F-42B5-8137-9DF3F51BA10A}">
      <p15:sldGuideLst xmlns:p15="http://schemas.microsoft.com/office/powerpoint/2012/main">
        <p15:guide id="1" orient="horz" pos="2160">
          <p15:clr>
            <a:srgbClr val="A4A3A4"/>
          </p15:clr>
        </p15:guide>
        <p15:guide id="2" orient="horz" pos="255">
          <p15:clr>
            <a:srgbClr val="A4A3A4"/>
          </p15:clr>
        </p15:guide>
        <p15:guide id="3" orient="horz" pos="1139">
          <p15:clr>
            <a:srgbClr val="A4A3A4"/>
          </p15:clr>
        </p15:guide>
        <p15:guide id="4" orient="horz" pos="1094">
          <p15:clr>
            <a:srgbClr val="A4A3A4"/>
          </p15:clr>
        </p15:guide>
        <p15:guide id="5" orient="horz" pos="4065">
          <p15:clr>
            <a:srgbClr val="A4A3A4"/>
          </p15:clr>
        </p15:guide>
        <p15:guide id="6" orient="horz" pos="4201">
          <p15:clr>
            <a:srgbClr val="A4A3A4"/>
          </p15:clr>
        </p15:guide>
        <p15:guide id="7" pos="2880">
          <p15:clr>
            <a:srgbClr val="A4A3A4"/>
          </p15:clr>
        </p15:guide>
        <p15:guide id="8" pos="567">
          <p15:clr>
            <a:srgbClr val="A4A3A4"/>
          </p15:clr>
        </p15:guide>
        <p15:guide id="9" pos="5193">
          <p15:clr>
            <a:srgbClr val="A4A3A4"/>
          </p15:clr>
        </p15:guide>
        <p15:guide id="10" pos="546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gre, Benjamin" initials="NB" lastIdx="1" clrIdx="0">
    <p:extLst>
      <p:ext uri="{19B8F6BF-5375-455C-9EA6-DF929625EA0E}">
        <p15:presenceInfo xmlns:p15="http://schemas.microsoft.com/office/powerpoint/2012/main" userId="S-1-5-21-1801674531-1767777339-725345543-687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56" autoAdjust="0"/>
    <p:restoredTop sz="68688"/>
  </p:normalViewPr>
  <p:slideViewPr>
    <p:cSldViewPr>
      <p:cViewPr varScale="1">
        <p:scale>
          <a:sx n="95" d="100"/>
          <a:sy n="95" d="100"/>
        </p:scale>
        <p:origin x="6200" y="176"/>
      </p:cViewPr>
      <p:guideLst>
        <p:guide orient="horz" pos="2160"/>
        <p:guide orient="horz" pos="255"/>
        <p:guide orient="horz" pos="1139"/>
        <p:guide orient="horz" pos="1094"/>
        <p:guide orient="horz" pos="4065"/>
        <p:guide orient="horz" pos="4201"/>
        <p:guide pos="2880"/>
        <p:guide pos="567"/>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ヒラギノ角ゴ Pro W3" charset="0"/>
                <a:cs typeface="ヒラギノ角ゴ Pro W3" charset="0"/>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10FDD87-08D1-6140-877C-9EF783417B19}" type="datetimeFigureOut">
              <a:rPr lang="fr-FR"/>
              <a:pPr/>
              <a:t>07/07/2021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ヒラギノ角ゴ Pro W3" charset="0"/>
                <a:cs typeface="ヒラギノ角ゴ Pro W3" charset="0"/>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4C10966-A31C-3646-9EA7-82A7052944F4}" type="slidenum">
              <a:rPr lang="fr-FR"/>
              <a:pPr/>
              <a:t>‹N°›</a:t>
            </a:fld>
            <a:endParaRPr lang="fr-FR"/>
          </a:p>
        </p:txBody>
      </p:sp>
    </p:spTree>
    <p:extLst>
      <p:ext uri="{BB962C8B-B14F-4D97-AF65-F5344CB8AC3E}">
        <p14:creationId xmlns:p14="http://schemas.microsoft.com/office/powerpoint/2010/main" val="6689594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Arial" pitchFamily="34" charset="0"/>
                <a:ea typeface="+mn-ea"/>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415BD36-A6CD-C94F-BC44-17FAA6CDBED0}" type="datetimeFigureOut">
              <a:rPr lang="fr-FR"/>
              <a:pPr/>
              <a:t>07/07/2021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Arial" pitchFamily="34" charset="0"/>
                <a:ea typeface="+mn-ea"/>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8C5D799-4BEB-3C4E-B2F2-6280CDC09994}" type="slidenum">
              <a:rPr lang="fr-FR"/>
              <a:pPr/>
              <a:t>‹N°›</a:t>
            </a:fld>
            <a:endParaRPr lang="fr-FR"/>
          </a:p>
        </p:txBody>
      </p:sp>
    </p:spTree>
    <p:extLst>
      <p:ext uri="{BB962C8B-B14F-4D97-AF65-F5344CB8AC3E}">
        <p14:creationId xmlns:p14="http://schemas.microsoft.com/office/powerpoint/2010/main" val="242784230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ヒラギノ角ゴ Pro W3" charset="0"/>
        <a:cs typeface="ヒラギノ角ゴ Pro W3" charset="0"/>
      </a:defRPr>
    </a:lvl1pPr>
    <a:lvl2pPr marL="457200" algn="l" rtl="0" eaLnBrk="0" fontAlgn="base" hangingPunct="0">
      <a:spcBef>
        <a:spcPct val="30000"/>
      </a:spcBef>
      <a:spcAft>
        <a:spcPct val="0"/>
      </a:spcAft>
      <a:defRPr sz="1200" kern="1200">
        <a:solidFill>
          <a:schemeClr val="tx1"/>
        </a:solidFill>
        <a:latin typeface="Arial" pitchFamily="34" charset="0"/>
        <a:ea typeface="ヒラギノ角ゴ Pro W3" charset="0"/>
        <a:cs typeface="ヒラギノ角ゴ Pro W3" charset="0"/>
      </a:defRPr>
    </a:lvl2pPr>
    <a:lvl3pPr marL="914400" algn="l" rtl="0" eaLnBrk="0" fontAlgn="base" hangingPunct="0">
      <a:spcBef>
        <a:spcPct val="30000"/>
      </a:spcBef>
      <a:spcAft>
        <a:spcPct val="0"/>
      </a:spcAft>
      <a:defRPr sz="1200" kern="1200">
        <a:solidFill>
          <a:schemeClr val="tx1"/>
        </a:solidFill>
        <a:latin typeface="Arial" pitchFamily="34" charset="0"/>
        <a:ea typeface="ヒラギノ角ゴ Pro W3" charset="0"/>
        <a:cs typeface="ヒラギノ角ゴ Pro W3" charset="0"/>
      </a:defRPr>
    </a:lvl3pPr>
    <a:lvl4pPr marL="1371600" algn="l" rtl="0" eaLnBrk="0" fontAlgn="base" hangingPunct="0">
      <a:spcBef>
        <a:spcPct val="30000"/>
      </a:spcBef>
      <a:spcAft>
        <a:spcPct val="0"/>
      </a:spcAft>
      <a:defRPr sz="1200" kern="1200">
        <a:solidFill>
          <a:schemeClr val="tx1"/>
        </a:solidFill>
        <a:latin typeface="Arial" pitchFamily="34" charset="0"/>
        <a:ea typeface="ヒラギノ角ゴ Pro W3" charset="0"/>
        <a:cs typeface="ヒラギノ角ゴ Pro W3" charset="0"/>
      </a:defRPr>
    </a:lvl4pPr>
    <a:lvl5pPr marL="1828800" algn="l" rtl="0" eaLnBrk="0" fontAlgn="base" hangingPunct="0">
      <a:spcBef>
        <a:spcPct val="30000"/>
      </a:spcBef>
      <a:spcAft>
        <a:spcPct val="0"/>
      </a:spcAft>
      <a:defRPr sz="1200" kern="1200">
        <a:solidFill>
          <a:schemeClr val="tx1"/>
        </a:solidFill>
        <a:latin typeface="Arial" pitchFamily="34" charset="0"/>
        <a:ea typeface="ヒラギノ角ゴ Pro W3" charset="0"/>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dirty="0"/>
              <a:t>Participatory democracy usually exists in local policies : townhall meeting” is the term used by Tocqueville at the nineteen century. But national </a:t>
            </a:r>
            <a:r>
              <a:rPr lang="en-US" sz="1200" dirty="0" err="1"/>
              <a:t>governements</a:t>
            </a:r>
            <a:r>
              <a:rPr lang="en-US" sz="1200" dirty="0"/>
              <a:t> don’t often use participatory democracy in the policy making process. But, in France, we have gradually integrated the consultation and participation of civil society in the decision-making process at the national level. The yellow vest movement has accelerated the awareness of a necessary evolution of the decision-making process. </a:t>
            </a:r>
            <a:endParaRPr lang="fr-FR" sz="1200" dirty="0"/>
          </a:p>
          <a:p>
            <a:endParaRPr lang="fr-FR" sz="1200" dirty="0"/>
          </a:p>
          <a:p>
            <a:r>
              <a:rPr lang="en-US" sz="1200" dirty="0"/>
              <a:t>The Court contributed to the "Grand </a:t>
            </a:r>
            <a:r>
              <a:rPr lang="en-US" sz="1200" dirty="0" err="1"/>
              <a:t>Débat</a:t>
            </a:r>
            <a:r>
              <a:rPr lang="en-US" sz="1200" dirty="0"/>
              <a:t> National" (National Debate): online contributions from citizens during the "Grand </a:t>
            </a:r>
            <a:r>
              <a:rPr lang="en-US" sz="1200" dirty="0" err="1"/>
              <a:t>Débat</a:t>
            </a:r>
            <a:r>
              <a:rPr lang="en-US" sz="1200" dirty="0"/>
              <a:t> National" were compiled and </a:t>
            </a:r>
            <a:r>
              <a:rPr lang="en-US" sz="1200" dirty="0" err="1"/>
              <a:t>analysed</a:t>
            </a:r>
            <a:r>
              <a:rPr lang="en-US" sz="1200" dirty="0"/>
              <a:t>, by the Court on April 17, 2019: citizens had thus proposed to randomly pick future magistrates of the Court, to organize public meetings on each of the reports of the financial jurisdictions, to create departmental chambers of accounts, to create committees of citizens to participate in the audits of the Court and regional chambers of accounts</a:t>
            </a:r>
          </a:p>
          <a:p>
            <a:endParaRPr lang="fr-FR" sz="1200" dirty="0"/>
          </a:p>
          <a:p>
            <a:r>
              <a:rPr lang="en-US" sz="1200" dirty="0"/>
              <a:t>The Court has therefore taken this consultation into account in its public policy evaluation processes.</a:t>
            </a:r>
            <a:endParaRPr lang="fr-FR" sz="1200" dirty="0"/>
          </a:p>
          <a:p>
            <a:endParaRPr lang="en-US" sz="1200" dirty="0"/>
          </a:p>
        </p:txBody>
      </p:sp>
      <p:sp>
        <p:nvSpPr>
          <p:cNvPr id="4" name="Espace réservé du numéro de diapositive 3"/>
          <p:cNvSpPr>
            <a:spLocks noGrp="1"/>
          </p:cNvSpPr>
          <p:nvPr>
            <p:ph type="sldNum" sz="quarter" idx="5"/>
          </p:nvPr>
        </p:nvSpPr>
        <p:spPr/>
        <p:txBody>
          <a:bodyPr/>
          <a:lstStyle/>
          <a:p>
            <a:fld id="{C8C5D799-4BEB-3C4E-B2F2-6280CDC09994}" type="slidenum">
              <a:rPr lang="fr-FR" smtClean="0"/>
              <a:pPr/>
              <a:t>3</a:t>
            </a:fld>
            <a:endParaRPr lang="fr-FR"/>
          </a:p>
        </p:txBody>
      </p:sp>
    </p:spTree>
    <p:extLst>
      <p:ext uri="{BB962C8B-B14F-4D97-AF65-F5344CB8AC3E}">
        <p14:creationId xmlns:p14="http://schemas.microsoft.com/office/powerpoint/2010/main" val="1228057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92500" lnSpcReduction="10000"/>
          </a:bodyPr>
          <a:lstStyle/>
          <a:p>
            <a:pPr algn="just">
              <a:lnSpc>
                <a:spcPct val="150000"/>
              </a:lnSpc>
              <a:buFont typeface="Arial" panose="020B0604020202020204" pitchFamily="34" charset="0"/>
              <a:buChar char="•"/>
            </a:pPr>
            <a:r>
              <a:rPr lang="en-US" sz="1600" dirty="0"/>
              <a:t>Then carried by several major moments that led to the definition of the concept of "health democracy”</a:t>
            </a:r>
          </a:p>
          <a:p>
            <a:pPr lvl="1" algn="just">
              <a:buFont typeface="Arial" panose="020B0604020202020204" pitchFamily="34" charset="0"/>
              <a:buChar char="•"/>
            </a:pPr>
            <a:r>
              <a:rPr lang="en-US" dirty="0"/>
              <a:t>The creation of the National Health Conference in 1996 and of the Regional Center of Health (CRS) and the Associative collective on Health (</a:t>
            </a:r>
            <a:r>
              <a:rPr lang="en-US" dirty="0" err="1"/>
              <a:t>Collectif</a:t>
            </a:r>
            <a:r>
              <a:rPr lang="en-US" dirty="0"/>
              <a:t> </a:t>
            </a:r>
            <a:r>
              <a:rPr lang="en-US" dirty="0" err="1"/>
              <a:t>interassociatif</a:t>
            </a:r>
            <a:r>
              <a:rPr lang="en-US" dirty="0"/>
              <a:t> sur la santé)</a:t>
            </a:r>
          </a:p>
          <a:p>
            <a:pPr lvl="1" algn="just">
              <a:buFont typeface="Arial" panose="020B0604020202020204" pitchFamily="34" charset="0"/>
              <a:buChar char="•"/>
            </a:pPr>
            <a:r>
              <a:rPr lang="en-US" dirty="0"/>
              <a:t>The "</a:t>
            </a:r>
            <a:r>
              <a:rPr lang="en-US" dirty="0" err="1"/>
              <a:t>Etats</a:t>
            </a:r>
            <a:r>
              <a:rPr lang="en-US" dirty="0"/>
              <a:t> </a:t>
            </a:r>
            <a:r>
              <a:rPr lang="en-US" dirty="0" err="1"/>
              <a:t>Généraux</a:t>
            </a:r>
            <a:r>
              <a:rPr lang="en-US" dirty="0"/>
              <a:t> de la santé": involving all the stakeholders in the health system in the development and implementation of health policies</a:t>
            </a:r>
          </a:p>
          <a:p>
            <a:pPr lvl="1" algn="just">
              <a:buFont typeface="Arial" panose="020B0604020202020204" pitchFamily="34" charset="0"/>
              <a:buNone/>
            </a:pPr>
            <a:endParaRPr lang="en-US" sz="1400" dirty="0"/>
          </a:p>
          <a:p>
            <a:pPr algn="just">
              <a:lnSpc>
                <a:spcPct val="150000"/>
              </a:lnSpc>
              <a:buFont typeface="Arial" panose="020B0604020202020204" pitchFamily="34" charset="0"/>
              <a:buChar char="•"/>
            </a:pPr>
            <a:r>
              <a:rPr lang="en-US" sz="1400" dirty="0"/>
              <a:t>Still recent developments</a:t>
            </a:r>
          </a:p>
          <a:p>
            <a:pPr lvl="1" algn="just">
              <a:buFont typeface="Arial" panose="020B0604020202020204" pitchFamily="34" charset="0"/>
              <a:buChar char="•"/>
            </a:pPr>
            <a:r>
              <a:rPr lang="en-US" dirty="0"/>
              <a:t>The laws of February 11, 2005 and July 11, 2009 have accelerated the trend</a:t>
            </a:r>
          </a:p>
          <a:p>
            <a:pPr lvl="1" algn="just">
              <a:buFont typeface="Arial" panose="020B0604020202020204" pitchFamily="34" charset="0"/>
              <a:buChar char="•"/>
            </a:pPr>
            <a:r>
              <a:rPr lang="en-US" dirty="0"/>
              <a:t>The law on the modernization of the health system (2016) establishes the involvement of patients in the operation of health agencies</a:t>
            </a:r>
          </a:p>
          <a:p>
            <a:pPr lvl="1" algn="just">
              <a:buFont typeface="Arial" panose="020B0604020202020204" pitchFamily="34" charset="0"/>
              <a:buNone/>
            </a:pPr>
            <a:endParaRPr lang="fr-FR" i="1" dirty="0"/>
          </a:p>
          <a:p>
            <a:pPr marL="0" marR="0" lvl="0" indent="0" algn="just"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dirty="0"/>
              <a:t>Citizen consultation in the evaluation of public health policies: impact analysis and evaluation of the quality of care</a:t>
            </a:r>
          </a:p>
          <a:p>
            <a:pPr marL="457200" marR="0" lvl="1" indent="0" algn="just"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dirty="0"/>
              <a:t>The Court considered relevant to involve citizens in the evaluation of the effectiveness of the prevention policy because the users of public services are in the best position to say whether the prevention policy meets their concrete expectations: in terms of information, access, organization and price. </a:t>
            </a:r>
            <a:endParaRPr lang="fr-FR" i="1" dirty="0"/>
          </a:p>
          <a:p>
            <a:endParaRPr lang="fr-FR" dirty="0"/>
          </a:p>
        </p:txBody>
      </p:sp>
      <p:sp>
        <p:nvSpPr>
          <p:cNvPr id="4" name="Espace réservé du numéro de diapositive 3"/>
          <p:cNvSpPr>
            <a:spLocks noGrp="1"/>
          </p:cNvSpPr>
          <p:nvPr>
            <p:ph type="sldNum" sz="quarter" idx="5"/>
          </p:nvPr>
        </p:nvSpPr>
        <p:spPr/>
        <p:txBody>
          <a:bodyPr/>
          <a:lstStyle/>
          <a:p>
            <a:fld id="{C8C5D799-4BEB-3C4E-B2F2-6280CDC09994}" type="slidenum">
              <a:rPr lang="fr-FR" smtClean="0"/>
              <a:pPr/>
              <a:t>4</a:t>
            </a:fld>
            <a:endParaRPr lang="fr-FR"/>
          </a:p>
        </p:txBody>
      </p:sp>
    </p:spTree>
    <p:extLst>
      <p:ext uri="{BB962C8B-B14F-4D97-AF65-F5344CB8AC3E}">
        <p14:creationId xmlns:p14="http://schemas.microsoft.com/office/powerpoint/2010/main" val="2989867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a:bodyPr>
          <a:lstStyle/>
          <a:p>
            <a:pPr algn="just">
              <a:lnSpc>
                <a:spcPct val="150000"/>
              </a:lnSpc>
              <a:buFont typeface="Arial" panose="020B0604020202020204" pitchFamily="34" charset="0"/>
              <a:buChar char="•"/>
            </a:pPr>
            <a:r>
              <a:rPr lang="en-US" sz="1200" dirty="0"/>
              <a:t>An evaluation of prevention policies for three chronic diseases (cancer, diabetes, </a:t>
            </a:r>
            <a:r>
              <a:rPr lang="en-US" sz="1200" dirty="0" err="1"/>
              <a:t>neurocardiovascular</a:t>
            </a:r>
            <a:r>
              <a:rPr lang="en-US" sz="1200" dirty="0"/>
              <a:t> diseases)</a:t>
            </a:r>
          </a:p>
          <a:p>
            <a:pPr algn="just">
              <a:lnSpc>
                <a:spcPct val="150000"/>
              </a:lnSpc>
              <a:buFont typeface="Arial" panose="020B0604020202020204" pitchFamily="34" charset="0"/>
              <a:buChar char="•"/>
            </a:pPr>
            <a:r>
              <a:rPr lang="en-US" sz="1200" dirty="0"/>
              <a:t>Commissioned by the Parliament, the survey analyses the results, strategies and governance methods</a:t>
            </a:r>
          </a:p>
          <a:p>
            <a:pPr algn="just">
              <a:lnSpc>
                <a:spcPct val="150000"/>
              </a:lnSpc>
              <a:buFont typeface="Arial" panose="020B0604020202020204" pitchFamily="34" charset="0"/>
              <a:buChar char="•"/>
            </a:pPr>
            <a:r>
              <a:rPr lang="en-US" sz="1200" dirty="0"/>
              <a:t>A particular interest in issues of "health democracy"</a:t>
            </a:r>
          </a:p>
          <a:p>
            <a:pPr algn="just">
              <a:lnSpc>
                <a:spcPct val="150000"/>
              </a:lnSpc>
              <a:buFont typeface="Arial" panose="020B0604020202020204" pitchFamily="34" charset="0"/>
              <a:buChar char="•"/>
            </a:pPr>
            <a:endParaRPr lang="fr-FR" sz="1200" dirty="0"/>
          </a:p>
          <a:p>
            <a:endParaRPr lang="fr-FR" dirty="0"/>
          </a:p>
        </p:txBody>
      </p:sp>
      <p:sp>
        <p:nvSpPr>
          <p:cNvPr id="4" name="Espace réservé du numéro de diapositive 3"/>
          <p:cNvSpPr>
            <a:spLocks noGrp="1"/>
          </p:cNvSpPr>
          <p:nvPr>
            <p:ph type="sldNum" sz="quarter" idx="5"/>
          </p:nvPr>
        </p:nvSpPr>
        <p:spPr/>
        <p:txBody>
          <a:bodyPr/>
          <a:lstStyle/>
          <a:p>
            <a:fld id="{C8C5D799-4BEB-3C4E-B2F2-6280CDC09994}" type="slidenum">
              <a:rPr lang="fr-FR" smtClean="0"/>
              <a:pPr/>
              <a:t>6</a:t>
            </a:fld>
            <a:endParaRPr lang="fr-FR"/>
          </a:p>
        </p:txBody>
      </p:sp>
    </p:spTree>
    <p:extLst>
      <p:ext uri="{BB962C8B-B14F-4D97-AF65-F5344CB8AC3E}">
        <p14:creationId xmlns:p14="http://schemas.microsoft.com/office/powerpoint/2010/main" val="2685095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lnSpcReduction="10000"/>
          </a:bodyPr>
          <a:lstStyle/>
          <a:p>
            <a:pPr algn="just">
              <a:lnSpc>
                <a:spcPct val="150000"/>
              </a:lnSpc>
              <a:buFont typeface="Arial" panose="020B0604020202020204" pitchFamily="34" charset="0"/>
              <a:buChar char="•"/>
            </a:pPr>
            <a:r>
              <a:rPr lang="fr-FR" sz="1600" dirty="0" err="1"/>
              <a:t>Similar</a:t>
            </a:r>
            <a:r>
              <a:rPr lang="fr-FR" sz="1600" dirty="0"/>
              <a:t> </a:t>
            </a:r>
            <a:r>
              <a:rPr lang="fr-FR" sz="1600" dirty="0" err="1"/>
              <a:t>organizational</a:t>
            </a:r>
            <a:r>
              <a:rPr lang="fr-FR" sz="1600" dirty="0"/>
              <a:t> </a:t>
            </a:r>
            <a:r>
              <a:rPr lang="fr-FR" sz="1600" dirty="0" err="1"/>
              <a:t>methods</a:t>
            </a:r>
            <a:r>
              <a:rPr lang="fr-FR" sz="1600" dirty="0"/>
              <a:t>:</a:t>
            </a:r>
          </a:p>
          <a:p>
            <a:pPr lvl="1" algn="just">
              <a:lnSpc>
                <a:spcPct val="150000"/>
              </a:lnSpc>
              <a:buFont typeface="Arial" panose="020B0604020202020204" pitchFamily="34" charset="0"/>
              <a:buChar char="•"/>
            </a:pPr>
            <a:r>
              <a:rPr lang="en-US" sz="1500" dirty="0"/>
              <a:t>Launch of the call for tenders and selection of the service provider : tenders organized by the Court, selection of the best offers.</a:t>
            </a:r>
          </a:p>
          <a:p>
            <a:pPr lvl="1" algn="just">
              <a:lnSpc>
                <a:spcPct val="150000"/>
              </a:lnSpc>
              <a:buFont typeface="Arial" panose="020B0604020202020204" pitchFamily="34" charset="0"/>
              <a:buChar char="•"/>
            </a:pPr>
            <a:endParaRPr lang="en-US" sz="1500" dirty="0"/>
          </a:p>
          <a:p>
            <a:pPr lvl="1" algn="just">
              <a:lnSpc>
                <a:spcPct val="150000"/>
              </a:lnSpc>
              <a:buFont typeface="Arial" panose="020B0604020202020204" pitchFamily="34" charset="0"/>
              <a:buChar char="•"/>
            </a:pPr>
            <a:r>
              <a:rPr lang="en-US" sz="1500" dirty="0"/>
              <a:t>Co-construction with the polling institute of the requirements in terms of representativeness and the organization of these consultations.</a:t>
            </a:r>
            <a:endParaRPr lang="fr-FR" sz="1500" dirty="0"/>
          </a:p>
          <a:p>
            <a:endParaRPr lang="fr-FR"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Selection of the most relevant findings from the panel's recommendations, based on the reality of the facts (statistics and health data). </a:t>
            </a:r>
          </a:p>
          <a:p>
            <a:r>
              <a:rPr lang="en-US" sz="1200" dirty="0"/>
              <a:t>and the organization of the French administration and state. Adaptation of the recommendations to reality</a:t>
            </a:r>
            <a:endParaRPr lang="fr-FR" dirty="0"/>
          </a:p>
        </p:txBody>
      </p:sp>
      <p:sp>
        <p:nvSpPr>
          <p:cNvPr id="4" name="Espace réservé du numéro de diapositive 3"/>
          <p:cNvSpPr>
            <a:spLocks noGrp="1"/>
          </p:cNvSpPr>
          <p:nvPr>
            <p:ph type="sldNum" sz="quarter" idx="5"/>
          </p:nvPr>
        </p:nvSpPr>
        <p:spPr/>
        <p:txBody>
          <a:bodyPr/>
          <a:lstStyle/>
          <a:p>
            <a:fld id="{C8C5D799-4BEB-3C4E-B2F2-6280CDC09994}" type="slidenum">
              <a:rPr lang="fr-FR" smtClean="0"/>
              <a:pPr/>
              <a:t>8</a:t>
            </a:fld>
            <a:endParaRPr lang="fr-FR"/>
          </a:p>
        </p:txBody>
      </p:sp>
    </p:spTree>
    <p:extLst>
      <p:ext uri="{BB962C8B-B14F-4D97-AF65-F5344CB8AC3E}">
        <p14:creationId xmlns:p14="http://schemas.microsoft.com/office/powerpoint/2010/main" val="806707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50000"/>
              </a:lnSpc>
              <a:buFont typeface="Arial" panose="020B0604020202020204" pitchFamily="34" charset="0"/>
              <a:buChar char="•"/>
            </a:pPr>
            <a:r>
              <a:rPr lang="en-US" sz="1200" dirty="0"/>
              <a:t>The citizen consultation tin the pool  : results :</a:t>
            </a:r>
          </a:p>
          <a:p>
            <a:pPr lvl="1" algn="just">
              <a:lnSpc>
                <a:spcPct val="150000"/>
              </a:lnSpc>
              <a:buFont typeface="Arial" panose="020B0604020202020204" pitchFamily="34" charset="0"/>
              <a:buChar char="•"/>
            </a:pPr>
            <a:r>
              <a:rPr lang="en-US" sz="1200" dirty="0"/>
              <a:t>In the opinion poll, French people feel that they are rather well informed and say that they learn from the prevention campaigns in their individual prevention behavior. The citizen panel indicates rather the opposite in that they ask for more information and communication. </a:t>
            </a:r>
          </a:p>
          <a:p>
            <a:pPr lvl="1" algn="just">
              <a:lnSpc>
                <a:spcPct val="150000"/>
              </a:lnSpc>
              <a:buFont typeface="Arial" panose="020B0604020202020204" pitchFamily="34" charset="0"/>
              <a:buChar char="•"/>
            </a:pPr>
            <a:r>
              <a:rPr lang="en-US" sz="1200" dirty="0"/>
              <a:t>In the opinion poll: confidence in the health professional which is confirmed by the panel. </a:t>
            </a:r>
          </a:p>
          <a:p>
            <a:pPr lvl="1" algn="just">
              <a:lnSpc>
                <a:spcPct val="150000"/>
              </a:lnSpc>
              <a:buFont typeface="Arial" panose="020B0604020202020204" pitchFamily="34" charset="0"/>
              <a:buChar char="•"/>
            </a:pPr>
            <a:r>
              <a:rPr lang="en-US" sz="1200" dirty="0"/>
              <a:t>In the opinion poll, the </a:t>
            </a:r>
            <a:r>
              <a:rPr lang="en-US" sz="1200" dirty="0" err="1"/>
              <a:t>covid</a:t>
            </a:r>
            <a:r>
              <a:rPr lang="en-US" sz="1200" dirty="0"/>
              <a:t> crisis has had an impact on disease monitoring because this monitoring has been less frequent. It was confirmed by the panel...</a:t>
            </a:r>
          </a:p>
          <a:p>
            <a:endParaRPr lang="fr-FR" dirty="0"/>
          </a:p>
        </p:txBody>
      </p:sp>
      <p:sp>
        <p:nvSpPr>
          <p:cNvPr id="4" name="Espace réservé du numéro de diapositive 3"/>
          <p:cNvSpPr>
            <a:spLocks noGrp="1"/>
          </p:cNvSpPr>
          <p:nvPr>
            <p:ph type="sldNum" sz="quarter" idx="5"/>
          </p:nvPr>
        </p:nvSpPr>
        <p:spPr/>
        <p:txBody>
          <a:bodyPr/>
          <a:lstStyle/>
          <a:p>
            <a:fld id="{C8C5D799-4BEB-3C4E-B2F2-6280CDC09994}" type="slidenum">
              <a:rPr lang="fr-FR" smtClean="0"/>
              <a:pPr/>
              <a:t>9</a:t>
            </a:fld>
            <a:endParaRPr lang="fr-FR"/>
          </a:p>
        </p:txBody>
      </p:sp>
    </p:spTree>
    <p:extLst>
      <p:ext uri="{BB962C8B-B14F-4D97-AF65-F5344CB8AC3E}">
        <p14:creationId xmlns:p14="http://schemas.microsoft.com/office/powerpoint/2010/main" val="958496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62500" lnSpcReduction="20000"/>
          </a:bodyPr>
          <a:lstStyle/>
          <a:p>
            <a:pPr marL="285750" indent="-285750" algn="just">
              <a:lnSpc>
                <a:spcPct val="150000"/>
              </a:lnSpc>
              <a:buFont typeface="Arial" panose="020B0604020202020204" pitchFamily="34" charset="0"/>
              <a:buChar char="•"/>
            </a:pPr>
            <a:r>
              <a:rPr lang="en-US" sz="1600" dirty="0"/>
              <a:t>organization of the panel consultation:</a:t>
            </a:r>
          </a:p>
          <a:p>
            <a:pPr marL="661988" lvl="2" indent="-285750" algn="just">
              <a:lnSpc>
                <a:spcPct val="150000"/>
              </a:lnSpc>
              <a:buFont typeface="Arial" panose="020B0604020202020204" pitchFamily="34" charset="0"/>
              <a:buChar char="•"/>
            </a:pPr>
            <a:r>
              <a:rPr lang="en-US" sz="1500" dirty="0"/>
              <a:t>A day of training on prevention issues : intervention of a health economist presenting what is an evaluation of public health policy and giving advice on the method to evaluate with regard to criteria such as avoidable mortality, health inequalities, and the cost for public finances. A doctor also intervened, performing a role-playing game with the participants, putting them in the situation of being a patient receiving advice on the prevention of chronic diseases. </a:t>
            </a:r>
          </a:p>
          <a:p>
            <a:pPr marL="661988" lvl="2" indent="-285750" algn="just">
              <a:lnSpc>
                <a:spcPct val="150000"/>
              </a:lnSpc>
              <a:buFont typeface="Arial" panose="020B0604020202020204" pitchFamily="34" charset="0"/>
              <a:buChar char="•"/>
            </a:pPr>
            <a:r>
              <a:rPr lang="en-US" sz="1500" dirty="0"/>
              <a:t>A day of discussion and work on the Court's recommendations : There were two phases, a phase with the presence of the Court, which presented its recommendations in the morning. Then, an afternoon of work without the Court, where the proposals of the Court could be criticized and challenged by the panelists. Then the Court came back to listen and discuss with the panel, on the recommendations of the latter phase. </a:t>
            </a:r>
          </a:p>
          <a:p>
            <a:pPr marL="376238" lvl="2" indent="0" algn="just">
              <a:lnSpc>
                <a:spcPct val="150000"/>
              </a:lnSpc>
              <a:buFont typeface="Arial" panose="020B0604020202020204" pitchFamily="34" charset="0"/>
              <a:buNone/>
            </a:pPr>
            <a:endParaRPr lang="fr-FR" sz="1500" b="0" dirty="0"/>
          </a:p>
          <a:p>
            <a:pPr marL="285750" indent="-285750" algn="just">
              <a:lnSpc>
                <a:spcPct val="150000"/>
              </a:lnSpc>
              <a:buFont typeface="Arial" panose="020B0604020202020204" pitchFamily="34" charset="0"/>
              <a:buChar char="•"/>
            </a:pPr>
            <a:r>
              <a:rPr lang="en-US" sz="1600" dirty="0"/>
              <a:t>Incorporating the panel's proposals into the Court's work</a:t>
            </a:r>
          </a:p>
          <a:p>
            <a:pPr marL="285750" indent="-285750" algn="just">
              <a:lnSpc>
                <a:spcPct val="150000"/>
              </a:lnSpc>
              <a:buFont typeface="Arial" panose="020B0604020202020204" pitchFamily="34" charset="0"/>
              <a:buChar char="•"/>
            </a:pPr>
            <a:endParaRPr lang="en-US" sz="1600" dirty="0"/>
          </a:p>
          <a:p>
            <a:pPr marL="742950" lvl="1" indent="-285750" algn="just">
              <a:lnSpc>
                <a:spcPct val="150000"/>
              </a:lnSpc>
              <a:buFont typeface="Arial" panose="020B0604020202020204" pitchFamily="34" charset="0"/>
              <a:buChar char="•"/>
            </a:pPr>
            <a:r>
              <a:rPr lang="en-US" sz="1600" dirty="0"/>
              <a:t>The Court took into account the recommendations that seemed to be the most operational, adapting them according to the administrative, legal and financial context. </a:t>
            </a:r>
            <a:endParaRPr lang="fr-FR" sz="1600" dirty="0"/>
          </a:p>
          <a:p>
            <a:endParaRPr lang="fr-FR" dirty="0"/>
          </a:p>
        </p:txBody>
      </p:sp>
      <p:sp>
        <p:nvSpPr>
          <p:cNvPr id="4" name="Espace réservé du numéro de diapositive 3"/>
          <p:cNvSpPr>
            <a:spLocks noGrp="1"/>
          </p:cNvSpPr>
          <p:nvPr>
            <p:ph type="sldNum" sz="quarter" idx="5"/>
          </p:nvPr>
        </p:nvSpPr>
        <p:spPr/>
        <p:txBody>
          <a:bodyPr/>
          <a:lstStyle/>
          <a:p>
            <a:fld id="{C8C5D799-4BEB-3C4E-B2F2-6280CDC09994}" type="slidenum">
              <a:rPr lang="fr-FR" smtClean="0"/>
              <a:pPr/>
              <a:t>10</a:t>
            </a:fld>
            <a:endParaRPr lang="fr-FR"/>
          </a:p>
        </p:txBody>
      </p:sp>
    </p:spTree>
    <p:extLst>
      <p:ext uri="{BB962C8B-B14F-4D97-AF65-F5344CB8AC3E}">
        <p14:creationId xmlns:p14="http://schemas.microsoft.com/office/powerpoint/2010/main" val="3082967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dirty="0" err="1"/>
              <a:t>Now</a:t>
            </a:r>
            <a:r>
              <a:rPr lang="fr-FR" dirty="0"/>
              <a:t>, I </a:t>
            </a:r>
            <a:r>
              <a:rPr lang="fr-FR" dirty="0" err="1"/>
              <a:t>will</a:t>
            </a:r>
            <a:r>
              <a:rPr lang="fr-FR" dirty="0"/>
              <a:t> </a:t>
            </a:r>
            <a:r>
              <a:rPr lang="fr-FR" dirty="0" err="1"/>
              <a:t>answer</a:t>
            </a:r>
            <a:r>
              <a:rPr lang="fr-FR" dirty="0"/>
              <a:t> to the question : </a:t>
            </a:r>
            <a:r>
              <a:rPr lang="fr-FR" sz="1200" i="1" kern="1200" dirty="0">
                <a:solidFill>
                  <a:schemeClr val="tx1"/>
                </a:solidFill>
                <a:effectLst/>
                <a:latin typeface="Arial" pitchFamily="34" charset="0"/>
                <a:ea typeface="ヒラギノ角ゴ Pro W3" charset="0"/>
                <a:cs typeface="ヒラギノ角ゴ Pro W3" charset="0"/>
              </a:rPr>
              <a:t>How </a:t>
            </a:r>
            <a:r>
              <a:rPr lang="fr-FR" sz="1200" i="1" kern="1200" dirty="0" err="1">
                <a:solidFill>
                  <a:schemeClr val="tx1"/>
                </a:solidFill>
                <a:effectLst/>
                <a:latin typeface="Arial" pitchFamily="34" charset="0"/>
                <a:ea typeface="ヒラギノ角ゴ Pro W3" charset="0"/>
                <a:cs typeface="ヒラギノ角ゴ Pro W3" charset="0"/>
              </a:rPr>
              <a:t>does</a:t>
            </a:r>
            <a:r>
              <a:rPr lang="fr-FR" sz="1200" i="1" kern="1200" dirty="0">
                <a:solidFill>
                  <a:schemeClr val="tx1"/>
                </a:solidFill>
                <a:effectLst/>
                <a:latin typeface="Arial" pitchFamily="34" charset="0"/>
                <a:ea typeface="ヒラギノ角ゴ Pro W3" charset="0"/>
                <a:cs typeface="ヒラギノ角ゴ Pro W3" charset="0"/>
              </a:rPr>
              <a:t> the French Cour des comptes </a:t>
            </a:r>
            <a:r>
              <a:rPr lang="fr-FR" sz="1200" i="1" kern="1200" dirty="0" err="1">
                <a:solidFill>
                  <a:schemeClr val="tx1"/>
                </a:solidFill>
                <a:effectLst/>
                <a:latin typeface="Arial" pitchFamily="34" charset="0"/>
                <a:ea typeface="ヒラギノ角ゴ Pro W3" charset="0"/>
                <a:cs typeface="ヒラギノ角ゴ Pro W3" charset="0"/>
              </a:rPr>
              <a:t>rely</a:t>
            </a:r>
            <a:r>
              <a:rPr lang="fr-FR" sz="1200" i="1" kern="1200" dirty="0">
                <a:solidFill>
                  <a:schemeClr val="tx1"/>
                </a:solidFill>
                <a:effectLst/>
                <a:latin typeface="Arial" pitchFamily="34" charset="0"/>
                <a:ea typeface="ヒラギノ角ゴ Pro W3" charset="0"/>
                <a:cs typeface="ヒラギノ角ゴ Pro W3" charset="0"/>
              </a:rPr>
              <a:t> on </a:t>
            </a:r>
            <a:r>
              <a:rPr lang="fr-FR" sz="1200" i="1" kern="1200" dirty="0" err="1">
                <a:solidFill>
                  <a:schemeClr val="tx1"/>
                </a:solidFill>
                <a:effectLst/>
                <a:latin typeface="Arial" pitchFamily="34" charset="0"/>
                <a:ea typeface="ヒラギノ角ゴ Pro W3" charset="0"/>
                <a:cs typeface="ヒラギノ角ゴ Pro W3" charset="0"/>
              </a:rPr>
              <a:t>citizens</a:t>
            </a:r>
            <a:r>
              <a:rPr lang="fr-FR" sz="1200" i="1" kern="1200" dirty="0">
                <a:solidFill>
                  <a:schemeClr val="tx1"/>
                </a:solidFill>
                <a:effectLst/>
                <a:latin typeface="Arial" pitchFamily="34" charset="0"/>
                <a:ea typeface="ヒラギノ角ゴ Pro W3" charset="0"/>
                <a:cs typeface="ヒラギノ角ゴ Pro W3" charset="0"/>
              </a:rPr>
              <a:t> for </a:t>
            </a:r>
            <a:r>
              <a:rPr lang="fr-FR" sz="1200" i="1" kern="1200" dirty="0" err="1">
                <a:solidFill>
                  <a:schemeClr val="tx1"/>
                </a:solidFill>
                <a:effectLst/>
                <a:latin typeface="Arial" pitchFamily="34" charset="0"/>
                <a:ea typeface="ヒラギノ角ゴ Pro W3" charset="0"/>
                <a:cs typeface="ヒラギノ角ゴ Pro W3" charset="0"/>
              </a:rPr>
              <a:t>its</a:t>
            </a:r>
            <a:r>
              <a:rPr lang="fr-FR" sz="1200" i="1" kern="1200" dirty="0">
                <a:solidFill>
                  <a:schemeClr val="tx1"/>
                </a:solidFill>
                <a:effectLst/>
                <a:latin typeface="Arial" pitchFamily="34" charset="0"/>
                <a:ea typeface="ヒラギノ角ゴ Pro W3" charset="0"/>
                <a:cs typeface="ヒラギノ角ゴ Pro W3" charset="0"/>
              </a:rPr>
              <a:t> </a:t>
            </a:r>
            <a:r>
              <a:rPr lang="fr-FR" sz="1200" i="1" kern="1200" dirty="0" err="1">
                <a:solidFill>
                  <a:schemeClr val="tx1"/>
                </a:solidFill>
                <a:effectLst/>
                <a:latin typeface="Arial" pitchFamily="34" charset="0"/>
                <a:ea typeface="ヒラギノ角ゴ Pro W3" charset="0"/>
                <a:cs typeface="ヒラギノ角ゴ Pro W3" charset="0"/>
              </a:rPr>
              <a:t>EPPs</a:t>
            </a:r>
            <a:r>
              <a:rPr lang="fr-FR" sz="1200" i="1" kern="1200" dirty="0">
                <a:solidFill>
                  <a:schemeClr val="tx1"/>
                </a:solidFill>
                <a:effectLst/>
                <a:latin typeface="Arial" pitchFamily="34" charset="0"/>
                <a:ea typeface="ヒラギノ角ゴ Pro W3" charset="0"/>
                <a:cs typeface="ヒラギノ角ゴ Pro W3" charset="0"/>
              </a:rPr>
              <a:t>? </a:t>
            </a:r>
            <a:endParaRPr lang="fr-FR" sz="1200" kern="1200" dirty="0">
              <a:solidFill>
                <a:schemeClr val="tx1"/>
              </a:solidFill>
              <a:effectLst/>
              <a:latin typeface="Arial" pitchFamily="34" charset="0"/>
              <a:ea typeface="ヒラギノ角ゴ Pro W3" charset="0"/>
              <a:cs typeface="ヒラギノ角ゴ Pro W3" charset="0"/>
            </a:endParaRPr>
          </a:p>
          <a:p>
            <a:endParaRPr lang="fr-FR"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200" i="1" kern="1200" dirty="0">
                <a:solidFill>
                  <a:schemeClr val="tx1"/>
                </a:solidFill>
                <a:effectLst/>
                <a:latin typeface="Arial" pitchFamily="34" charset="0"/>
                <a:ea typeface="ヒラギノ角ゴ Pro W3" charset="0"/>
                <a:cs typeface="ヒラギノ角ゴ Pro W3" charset="0"/>
              </a:rPr>
              <a:t>The French Cour des comptes </a:t>
            </a:r>
            <a:r>
              <a:rPr lang="fr-FR" sz="1200" i="1" kern="1200" dirty="0" err="1">
                <a:solidFill>
                  <a:schemeClr val="tx1"/>
                </a:solidFill>
                <a:effectLst/>
                <a:latin typeface="Arial" pitchFamily="34" charset="0"/>
                <a:ea typeface="ヒラギノ角ゴ Pro W3" charset="0"/>
                <a:cs typeface="ヒラギノ角ゴ Pro W3" charset="0"/>
              </a:rPr>
              <a:t>rely</a:t>
            </a:r>
            <a:r>
              <a:rPr lang="fr-FR" sz="1200" i="1" kern="1200" dirty="0">
                <a:solidFill>
                  <a:schemeClr val="tx1"/>
                </a:solidFill>
                <a:effectLst/>
                <a:latin typeface="Arial" pitchFamily="34" charset="0"/>
                <a:ea typeface="ヒラギノ角ゴ Pro W3" charset="0"/>
                <a:cs typeface="ヒラギノ角ゴ Pro W3" charset="0"/>
              </a:rPr>
              <a:t> on </a:t>
            </a:r>
            <a:r>
              <a:rPr lang="fr-FR" sz="1200" i="1" kern="1200" dirty="0" err="1">
                <a:solidFill>
                  <a:schemeClr val="tx1"/>
                </a:solidFill>
                <a:effectLst/>
                <a:latin typeface="Arial" pitchFamily="34" charset="0"/>
                <a:ea typeface="ヒラギノ角ゴ Pro W3" charset="0"/>
                <a:cs typeface="ヒラギノ角ゴ Pro W3" charset="0"/>
              </a:rPr>
              <a:t>citizens</a:t>
            </a:r>
            <a:r>
              <a:rPr lang="fr-FR" sz="1200" i="1" kern="1200" dirty="0">
                <a:solidFill>
                  <a:schemeClr val="tx1"/>
                </a:solidFill>
                <a:effectLst/>
                <a:latin typeface="Arial" pitchFamily="34" charset="0"/>
                <a:ea typeface="ヒラギノ角ゴ Pro W3" charset="0"/>
                <a:cs typeface="ヒラギノ角ゴ Pro W3" charset="0"/>
              </a:rPr>
              <a:t> for </a:t>
            </a:r>
            <a:r>
              <a:rPr lang="fr-FR" sz="1200" i="1" kern="1200" dirty="0" err="1">
                <a:solidFill>
                  <a:schemeClr val="tx1"/>
                </a:solidFill>
                <a:effectLst/>
                <a:latin typeface="Arial" pitchFamily="34" charset="0"/>
                <a:ea typeface="ヒラギノ角ゴ Pro W3" charset="0"/>
                <a:cs typeface="ヒラギノ角ゴ Pro W3" charset="0"/>
              </a:rPr>
              <a:t>its</a:t>
            </a:r>
            <a:r>
              <a:rPr lang="fr-FR" sz="1200" i="1" kern="1200" dirty="0">
                <a:solidFill>
                  <a:schemeClr val="tx1"/>
                </a:solidFill>
                <a:effectLst/>
                <a:latin typeface="Arial" pitchFamily="34" charset="0"/>
                <a:ea typeface="ヒラギノ角ゴ Pro W3" charset="0"/>
                <a:cs typeface="ヒラギノ角ゴ Pro W3" charset="0"/>
              </a:rPr>
              <a:t> </a:t>
            </a:r>
            <a:r>
              <a:rPr lang="fr-FR" sz="1200" i="1" kern="1200" dirty="0" err="1">
                <a:solidFill>
                  <a:schemeClr val="tx1"/>
                </a:solidFill>
                <a:effectLst/>
                <a:latin typeface="Arial" pitchFamily="34" charset="0"/>
                <a:ea typeface="ヒラギノ角ゴ Pro W3" charset="0"/>
                <a:cs typeface="ヒラギノ角ゴ Pro W3" charset="0"/>
              </a:rPr>
              <a:t>EPPs</a:t>
            </a:r>
            <a:r>
              <a:rPr lang="fr-FR" sz="1200" i="1" kern="1200" dirty="0">
                <a:solidFill>
                  <a:schemeClr val="tx1"/>
                </a:solidFill>
                <a:effectLst/>
                <a:latin typeface="Arial" pitchFamily="34" charset="0"/>
                <a:ea typeface="ヒラギノ角ゴ Pro W3" charset="0"/>
                <a:cs typeface="ヒラギノ角ゴ Pro W3" charset="0"/>
              </a:rPr>
              <a:t> </a:t>
            </a:r>
            <a:r>
              <a:rPr lang="fr-FR" sz="1200" i="1" kern="1200" dirty="0" err="1">
                <a:solidFill>
                  <a:schemeClr val="tx1"/>
                </a:solidFill>
                <a:effectLst/>
                <a:latin typeface="Arial" pitchFamily="34" charset="0"/>
                <a:ea typeface="ヒラギノ角ゴ Pro W3" charset="0"/>
                <a:cs typeface="ヒラギノ角ゴ Pro W3" charset="0"/>
              </a:rPr>
              <a:t>because</a:t>
            </a:r>
            <a:r>
              <a:rPr lang="fr-FR" sz="1200" i="1" kern="1200" dirty="0">
                <a:solidFill>
                  <a:schemeClr val="tx1"/>
                </a:solidFill>
                <a:effectLst/>
                <a:latin typeface="Arial" pitchFamily="34" charset="0"/>
                <a:ea typeface="ヒラギノ角ゴ Pro W3" charset="0"/>
                <a:cs typeface="ヒラギノ角ゴ Pro W3" charset="0"/>
              </a:rPr>
              <a:t> of the </a:t>
            </a:r>
            <a:r>
              <a:rPr lang="fr-FR" sz="1200" i="1" kern="1200" dirty="0" err="1">
                <a:solidFill>
                  <a:schemeClr val="tx1"/>
                </a:solidFill>
                <a:effectLst/>
                <a:latin typeface="Arial" pitchFamily="34" charset="0"/>
                <a:ea typeface="ヒラギノ角ゴ Pro W3" charset="0"/>
                <a:cs typeface="ヒラギノ角ゴ Pro W3" charset="0"/>
              </a:rPr>
              <a:t>methodology</a:t>
            </a:r>
            <a:r>
              <a:rPr lang="fr-FR" sz="1200" i="1" kern="1200" dirty="0">
                <a:solidFill>
                  <a:schemeClr val="tx1"/>
                </a:solidFill>
                <a:effectLst/>
                <a:latin typeface="Arial" pitchFamily="34" charset="0"/>
                <a:ea typeface="ヒラギノ角ゴ Pro W3" charset="0"/>
                <a:cs typeface="ヒラギノ角ゴ Pro W3" charset="0"/>
              </a:rPr>
              <a:t> </a:t>
            </a:r>
            <a:r>
              <a:rPr lang="fr-FR" sz="1200" i="1" kern="1200" dirty="0" err="1">
                <a:solidFill>
                  <a:schemeClr val="tx1"/>
                </a:solidFill>
                <a:effectLst/>
                <a:latin typeface="Arial" pitchFamily="34" charset="0"/>
                <a:ea typeface="ヒラギノ角ゴ Pro W3" charset="0"/>
                <a:cs typeface="ヒラギノ角ゴ Pro W3" charset="0"/>
              </a:rPr>
              <a:t>we</a:t>
            </a:r>
            <a:r>
              <a:rPr lang="fr-FR" sz="1200" i="1" kern="1200" dirty="0">
                <a:solidFill>
                  <a:schemeClr val="tx1"/>
                </a:solidFill>
                <a:effectLst/>
                <a:latin typeface="Arial" pitchFamily="34" charset="0"/>
                <a:ea typeface="ヒラギノ角ゴ Pro W3" charset="0"/>
                <a:cs typeface="ヒラギノ角ゴ Pro W3" charset="0"/>
              </a:rPr>
              <a:t> have </a:t>
            </a:r>
            <a:r>
              <a:rPr lang="fr-FR" sz="1200" i="1" kern="1200" dirty="0" err="1">
                <a:solidFill>
                  <a:schemeClr val="tx1"/>
                </a:solidFill>
                <a:effectLst/>
                <a:latin typeface="Arial" pitchFamily="34" charset="0"/>
                <a:ea typeface="ヒラギノ角ゴ Pro W3" charset="0"/>
                <a:cs typeface="ヒラギノ角ゴ Pro W3" charset="0"/>
              </a:rPr>
              <a:t>created</a:t>
            </a:r>
            <a:r>
              <a:rPr lang="fr-FR" sz="1200" i="1" kern="1200" dirty="0">
                <a:solidFill>
                  <a:schemeClr val="tx1"/>
                </a:solidFill>
                <a:effectLst/>
                <a:latin typeface="Arial" pitchFamily="34" charset="0"/>
                <a:ea typeface="ヒラギノ角ゴ Pro W3" charset="0"/>
                <a:cs typeface="ヒラギノ角ゴ Pro W3" charset="0"/>
              </a:rPr>
              <a:t> : </a:t>
            </a:r>
          </a:p>
          <a:p>
            <a:r>
              <a:rPr lang="fr-FR" dirty="0" err="1"/>
              <a:t>Because</a:t>
            </a:r>
            <a:r>
              <a:rPr lang="fr-FR" dirty="0"/>
              <a:t> </a:t>
            </a:r>
            <a:r>
              <a:rPr lang="fr-FR" dirty="0" err="1"/>
              <a:t>we</a:t>
            </a:r>
            <a:r>
              <a:rPr lang="fr-FR" dirty="0"/>
              <a:t> </a:t>
            </a:r>
            <a:r>
              <a:rPr lang="fr-FR" dirty="0" err="1"/>
              <a:t>rigorously</a:t>
            </a:r>
            <a:r>
              <a:rPr lang="fr-FR" dirty="0"/>
              <a:t> </a:t>
            </a:r>
            <a:r>
              <a:rPr lang="fr-FR" dirty="0" err="1"/>
              <a:t>recruited</a:t>
            </a:r>
            <a:r>
              <a:rPr lang="fr-FR" dirty="0"/>
              <a:t> the </a:t>
            </a:r>
            <a:r>
              <a:rPr lang="fr-FR" dirty="0" err="1"/>
              <a:t>citizens</a:t>
            </a:r>
            <a:r>
              <a:rPr lang="fr-FR" dirty="0"/>
              <a:t> </a:t>
            </a:r>
            <a:r>
              <a:rPr lang="fr-FR" dirty="0" err="1"/>
              <a:t>questioned</a:t>
            </a:r>
            <a:r>
              <a:rPr lang="fr-FR" dirty="0"/>
              <a:t>, </a:t>
            </a:r>
            <a:r>
              <a:rPr lang="fr-FR" dirty="0" err="1"/>
              <a:t>that</a:t>
            </a:r>
            <a:r>
              <a:rPr lang="fr-FR" dirty="0"/>
              <a:t> </a:t>
            </a:r>
            <a:r>
              <a:rPr lang="fr-FR" dirty="0" err="1"/>
              <a:t>is</a:t>
            </a:r>
            <a:r>
              <a:rPr lang="fr-FR" dirty="0"/>
              <a:t> to </a:t>
            </a:r>
            <a:r>
              <a:rPr lang="fr-FR" dirty="0" err="1"/>
              <a:t>say</a:t>
            </a:r>
            <a:r>
              <a:rPr lang="fr-FR" dirty="0"/>
              <a:t>, a </a:t>
            </a:r>
            <a:r>
              <a:rPr lang="fr-FR" dirty="0" err="1"/>
              <a:t>term</a:t>
            </a:r>
            <a:r>
              <a:rPr lang="fr-FR" dirty="0"/>
              <a:t> of </a:t>
            </a:r>
            <a:r>
              <a:rPr lang="fr-FR" dirty="0" err="1"/>
              <a:t>representativeness</a:t>
            </a:r>
            <a:r>
              <a:rPr lang="fr-FR" dirty="0"/>
              <a:t>. </a:t>
            </a:r>
            <a:r>
              <a:rPr lang="fr-FR" dirty="0" err="1"/>
              <a:t>Because</a:t>
            </a:r>
            <a:r>
              <a:rPr lang="fr-FR" dirty="0"/>
              <a:t> </a:t>
            </a:r>
            <a:r>
              <a:rPr lang="fr-FR" dirty="0" err="1"/>
              <a:t>we</a:t>
            </a:r>
            <a:r>
              <a:rPr lang="fr-FR" dirty="0"/>
              <a:t> </a:t>
            </a:r>
            <a:r>
              <a:rPr lang="fr-FR" dirty="0" err="1"/>
              <a:t>worked</a:t>
            </a:r>
            <a:r>
              <a:rPr lang="fr-FR" dirty="0"/>
              <a:t> </a:t>
            </a:r>
            <a:r>
              <a:rPr lang="fr-FR" dirty="0" err="1"/>
              <a:t>with</a:t>
            </a:r>
            <a:r>
              <a:rPr lang="fr-FR" dirty="0"/>
              <a:t> </a:t>
            </a:r>
            <a:r>
              <a:rPr lang="fr-FR" dirty="0" err="1"/>
              <a:t>them</a:t>
            </a:r>
            <a:r>
              <a:rPr lang="fr-FR" dirty="0"/>
              <a:t>, and </a:t>
            </a:r>
            <a:r>
              <a:rPr lang="fr-FR" dirty="0" err="1"/>
              <a:t>confronted</a:t>
            </a:r>
            <a:r>
              <a:rPr lang="fr-FR" dirty="0"/>
              <a:t> </a:t>
            </a:r>
            <a:r>
              <a:rPr lang="fr-FR" dirty="0" err="1"/>
              <a:t>their</a:t>
            </a:r>
            <a:r>
              <a:rPr lang="fr-FR" dirty="0"/>
              <a:t> </a:t>
            </a:r>
            <a:r>
              <a:rPr lang="fr-FR" dirty="0" err="1"/>
              <a:t>approaches</a:t>
            </a:r>
            <a:r>
              <a:rPr lang="fr-FR" dirty="0"/>
              <a:t> </a:t>
            </a:r>
            <a:r>
              <a:rPr lang="fr-FR" dirty="0" err="1"/>
              <a:t>with</a:t>
            </a:r>
            <a:r>
              <a:rPr lang="fr-FR" dirty="0"/>
              <a:t> </a:t>
            </a:r>
            <a:r>
              <a:rPr lang="fr-FR" dirty="0" err="1"/>
              <a:t>others</a:t>
            </a:r>
            <a:r>
              <a:rPr lang="fr-FR" dirty="0"/>
              <a:t> </a:t>
            </a:r>
            <a:r>
              <a:rPr lang="fr-FR" dirty="0" err="1"/>
              <a:t>approaches</a:t>
            </a:r>
            <a:r>
              <a:rPr lang="fr-FR" dirty="0"/>
              <a:t>, </a:t>
            </a:r>
            <a:r>
              <a:rPr lang="fr-FR" dirty="0" err="1"/>
              <a:t>from</a:t>
            </a:r>
            <a:r>
              <a:rPr lang="fr-FR" dirty="0"/>
              <a:t> experts, etc.</a:t>
            </a:r>
          </a:p>
          <a:p>
            <a:r>
              <a:rPr lang="fr-FR" dirty="0" err="1"/>
              <a:t>Because</a:t>
            </a:r>
            <a:r>
              <a:rPr lang="fr-FR" dirty="0"/>
              <a:t> </a:t>
            </a:r>
            <a:r>
              <a:rPr lang="fr-FR" dirty="0" err="1"/>
              <a:t>we</a:t>
            </a:r>
            <a:r>
              <a:rPr lang="fr-FR" dirty="0"/>
              <a:t> </a:t>
            </a:r>
            <a:r>
              <a:rPr lang="fr-FR" dirty="0" err="1"/>
              <a:t>investigated</a:t>
            </a:r>
            <a:r>
              <a:rPr lang="fr-FR" dirty="0"/>
              <a:t>, at the </a:t>
            </a:r>
            <a:r>
              <a:rPr lang="fr-FR" dirty="0" err="1"/>
              <a:t>same</a:t>
            </a:r>
            <a:r>
              <a:rPr lang="fr-FR" dirty="0"/>
              <a:t> time, </a:t>
            </a:r>
            <a:r>
              <a:rPr lang="fr-FR" dirty="0" err="1"/>
              <a:t>animated</a:t>
            </a:r>
            <a:r>
              <a:rPr lang="fr-FR" dirty="0"/>
              <a:t> by the </a:t>
            </a:r>
            <a:r>
              <a:rPr lang="fr-FR" dirty="0" err="1"/>
              <a:t>desire</a:t>
            </a:r>
            <a:r>
              <a:rPr lang="fr-FR" dirty="0"/>
              <a:t> to </a:t>
            </a:r>
            <a:r>
              <a:rPr lang="fr-FR" dirty="0" err="1"/>
              <a:t>find</a:t>
            </a:r>
            <a:r>
              <a:rPr lang="fr-FR" dirty="0"/>
              <a:t> the </a:t>
            </a:r>
            <a:r>
              <a:rPr lang="fr-FR" dirty="0" err="1"/>
              <a:t>truth</a:t>
            </a:r>
            <a:r>
              <a:rPr lang="fr-FR" dirty="0"/>
              <a:t> about the </a:t>
            </a:r>
            <a:r>
              <a:rPr lang="fr-FR" dirty="0" err="1"/>
              <a:t>diagnosis</a:t>
            </a:r>
            <a:r>
              <a:rPr lang="fr-FR" dirty="0"/>
              <a:t> of the situation and </a:t>
            </a:r>
            <a:r>
              <a:rPr lang="fr-FR" dirty="0" err="1"/>
              <a:t>that</a:t>
            </a:r>
            <a:r>
              <a:rPr lang="fr-FR" dirty="0"/>
              <a:t> the </a:t>
            </a:r>
            <a:r>
              <a:rPr lang="fr-FR" dirty="0" err="1"/>
              <a:t>common</a:t>
            </a:r>
            <a:r>
              <a:rPr lang="fr-FR" dirty="0"/>
              <a:t> </a:t>
            </a:r>
            <a:r>
              <a:rPr lang="fr-FR" dirty="0" err="1"/>
              <a:t>sense</a:t>
            </a:r>
            <a:r>
              <a:rPr lang="fr-FR" dirty="0"/>
              <a:t> of the </a:t>
            </a:r>
            <a:r>
              <a:rPr lang="fr-FR" dirty="0" err="1"/>
              <a:t>citizens</a:t>
            </a:r>
            <a:r>
              <a:rPr lang="fr-FR" dirty="0"/>
              <a:t> </a:t>
            </a:r>
            <a:r>
              <a:rPr lang="fr-FR" dirty="0" err="1"/>
              <a:t>is</a:t>
            </a:r>
            <a:r>
              <a:rPr lang="fr-FR" dirty="0"/>
              <a:t> the </a:t>
            </a:r>
            <a:r>
              <a:rPr lang="fr-FR" dirty="0" err="1"/>
              <a:t>same</a:t>
            </a:r>
            <a:r>
              <a:rPr lang="fr-FR" dirty="0"/>
              <a:t> as the </a:t>
            </a:r>
            <a:r>
              <a:rPr lang="fr-FR" dirty="0" err="1"/>
              <a:t>common</a:t>
            </a:r>
            <a:r>
              <a:rPr lang="fr-FR" dirty="0"/>
              <a:t> </a:t>
            </a:r>
            <a:r>
              <a:rPr lang="fr-FR" dirty="0" err="1"/>
              <a:t>sense</a:t>
            </a:r>
            <a:r>
              <a:rPr lang="fr-FR" dirty="0"/>
              <a:t> of the </a:t>
            </a:r>
            <a:r>
              <a:rPr lang="fr-FR" dirty="0" err="1"/>
              <a:t>magistrates</a:t>
            </a:r>
            <a:r>
              <a:rPr lang="fr-FR" dirty="0"/>
              <a:t> of the Court. </a:t>
            </a:r>
            <a:r>
              <a:rPr lang="fr-FR" dirty="0" err="1"/>
              <a:t>What</a:t>
            </a:r>
            <a:r>
              <a:rPr lang="fr-FR" dirty="0"/>
              <a:t> the Court </a:t>
            </a:r>
            <a:r>
              <a:rPr lang="fr-FR" dirty="0" err="1"/>
              <a:t>adds</a:t>
            </a:r>
            <a:r>
              <a:rPr lang="fr-FR" dirty="0"/>
              <a:t> </a:t>
            </a:r>
            <a:r>
              <a:rPr lang="fr-FR" dirty="0" err="1"/>
              <a:t>is</a:t>
            </a:r>
            <a:r>
              <a:rPr lang="fr-FR" dirty="0"/>
              <a:t> </a:t>
            </a:r>
            <a:r>
              <a:rPr lang="fr-FR" dirty="0" err="1"/>
              <a:t>its</a:t>
            </a:r>
            <a:r>
              <a:rPr lang="fr-FR" dirty="0"/>
              <a:t> </a:t>
            </a:r>
            <a:r>
              <a:rPr lang="fr-FR" dirty="0" err="1"/>
              <a:t>jurisdiction</a:t>
            </a:r>
            <a:r>
              <a:rPr lang="fr-FR" dirty="0"/>
              <a:t> over the </a:t>
            </a:r>
            <a:r>
              <a:rPr lang="fr-FR" dirty="0" err="1"/>
              <a:t>functioning</a:t>
            </a:r>
            <a:r>
              <a:rPr lang="fr-FR" dirty="0"/>
              <a:t> of the state and </a:t>
            </a:r>
            <a:r>
              <a:rPr lang="fr-FR" dirty="0" err="1"/>
              <a:t>its</a:t>
            </a:r>
            <a:r>
              <a:rPr lang="fr-FR" dirty="0"/>
              <a:t> </a:t>
            </a:r>
            <a:r>
              <a:rPr lang="fr-FR" dirty="0" err="1"/>
              <a:t>independence</a:t>
            </a:r>
            <a:r>
              <a:rPr lang="fr-FR" dirty="0"/>
              <a:t>.</a:t>
            </a:r>
          </a:p>
        </p:txBody>
      </p:sp>
      <p:sp>
        <p:nvSpPr>
          <p:cNvPr id="4" name="Espace réservé du numéro de diapositive 3"/>
          <p:cNvSpPr>
            <a:spLocks noGrp="1"/>
          </p:cNvSpPr>
          <p:nvPr>
            <p:ph type="sldNum" sz="quarter" idx="5"/>
          </p:nvPr>
        </p:nvSpPr>
        <p:spPr/>
        <p:txBody>
          <a:bodyPr/>
          <a:lstStyle/>
          <a:p>
            <a:fld id="{C8C5D799-4BEB-3C4E-B2F2-6280CDC09994}" type="slidenum">
              <a:rPr lang="fr-FR" smtClean="0"/>
              <a:pPr/>
              <a:t>11</a:t>
            </a:fld>
            <a:endParaRPr lang="fr-FR"/>
          </a:p>
        </p:txBody>
      </p:sp>
    </p:spTree>
    <p:extLst>
      <p:ext uri="{BB962C8B-B14F-4D97-AF65-F5344CB8AC3E}">
        <p14:creationId xmlns:p14="http://schemas.microsoft.com/office/powerpoint/2010/main" val="5674437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Rectangle 3"/>
          <p:cNvSpPr/>
          <p:nvPr userDrawn="1"/>
        </p:nvSpPr>
        <p:spPr bwMode="gray">
          <a:xfrm>
            <a:off x="360363" y="1295400"/>
            <a:ext cx="8423275" cy="44640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9" name="Espace réservé du texte 8"/>
          <p:cNvSpPr>
            <a:spLocks noGrp="1"/>
          </p:cNvSpPr>
          <p:nvPr>
            <p:ph type="body" sz="quarter" idx="13"/>
          </p:nvPr>
        </p:nvSpPr>
        <p:spPr bwMode="gray">
          <a:xfrm>
            <a:off x="792000" y="1457924"/>
            <a:ext cx="7560000" cy="2088232"/>
          </a:xfrm>
        </p:spPr>
        <p:txBody>
          <a:bodyPr anchor="b"/>
          <a:lstStyle>
            <a:lvl1pPr marL="0" indent="0" algn="r">
              <a:lnSpc>
                <a:spcPct val="80000"/>
              </a:lnSpc>
              <a:buNone/>
              <a:defRPr sz="3400" b="0" cap="all" baseline="0">
                <a:solidFill>
                  <a:schemeClr val="bg1"/>
                </a:solidFill>
                <a:latin typeface="+mj-lt"/>
              </a:defRPr>
            </a:lvl1pPr>
            <a:lvl2pPr marL="0" algn="ctr">
              <a:lnSpc>
                <a:spcPct val="100000"/>
              </a:lnSpc>
              <a:spcBef>
                <a:spcPts val="6900"/>
              </a:spcBef>
              <a:defRPr sz="2000" b="1">
                <a:solidFill>
                  <a:schemeClr val="bg1"/>
                </a:solidFill>
              </a:defRPr>
            </a:lvl2pPr>
          </a:lstStyle>
          <a:p>
            <a:pPr lvl="0"/>
            <a:r>
              <a:rPr lang="fr-FR" noProof="0"/>
              <a:t>Modifier les styles du texte du masque</a:t>
            </a:r>
          </a:p>
        </p:txBody>
      </p:sp>
      <p:sp>
        <p:nvSpPr>
          <p:cNvPr id="8" name="Espace réservé du texte 8"/>
          <p:cNvSpPr>
            <a:spLocks noGrp="1"/>
          </p:cNvSpPr>
          <p:nvPr>
            <p:ph type="body" sz="quarter" idx="14"/>
          </p:nvPr>
        </p:nvSpPr>
        <p:spPr bwMode="gray">
          <a:xfrm>
            <a:off x="792000" y="4014355"/>
            <a:ext cx="7560000" cy="1430869"/>
          </a:xfrm>
        </p:spPr>
        <p:txBody>
          <a:bodyPr/>
          <a:lstStyle>
            <a:lvl1pPr marL="0" indent="0" algn="r">
              <a:lnSpc>
                <a:spcPct val="100000"/>
              </a:lnSpc>
              <a:buNone/>
              <a:defRPr sz="1900" b="0">
                <a:solidFill>
                  <a:schemeClr val="bg1"/>
                </a:solidFill>
                <a:latin typeface="+mj-lt"/>
              </a:defRPr>
            </a:lvl1pPr>
            <a:lvl2pPr marL="0" algn="ctr">
              <a:lnSpc>
                <a:spcPct val="100000"/>
              </a:lnSpc>
              <a:spcBef>
                <a:spcPts val="6900"/>
              </a:spcBef>
              <a:defRPr sz="2000" b="1">
                <a:solidFill>
                  <a:schemeClr val="bg1"/>
                </a:solidFill>
              </a:defRPr>
            </a:lvl2pPr>
          </a:lstStyle>
          <a:p>
            <a:pPr lvl="0"/>
            <a:r>
              <a:rPr lang="fr-FR" noProof="0"/>
              <a:t>Modifier les styles du texte du masque</a:t>
            </a:r>
          </a:p>
        </p:txBody>
      </p:sp>
      <p:sp>
        <p:nvSpPr>
          <p:cNvPr id="10" name="Espace réservé de la date 13"/>
          <p:cNvSpPr>
            <a:spLocks noGrp="1"/>
          </p:cNvSpPr>
          <p:nvPr>
            <p:ph type="dt" sz="half" idx="15"/>
          </p:nvPr>
        </p:nvSpPr>
        <p:spPr>
          <a:xfrm>
            <a:off x="8675688" y="6669088"/>
            <a:ext cx="468312" cy="188912"/>
          </a:xfrm>
        </p:spPr>
        <p:txBody>
          <a:bodyPr anchor="t"/>
          <a:lstStyle>
            <a:lvl1pPr>
              <a:defRPr sz="100"/>
            </a:lvl1pPr>
          </a:lstStyle>
          <a:p>
            <a:fld id="{F302BD30-BA6E-5741-9364-2431DEF9D2CB}" type="datetime1">
              <a:rPr lang="fr-FR" smtClean="0"/>
              <a:t>07/07/2021</a:t>
            </a:fld>
            <a:endParaRPr lang="fr-FR"/>
          </a:p>
        </p:txBody>
      </p:sp>
      <p:sp>
        <p:nvSpPr>
          <p:cNvPr id="11" name="Espace réservé du numéro de diapositive 14"/>
          <p:cNvSpPr>
            <a:spLocks noGrp="1"/>
          </p:cNvSpPr>
          <p:nvPr>
            <p:ph type="sldNum" sz="quarter" idx="16"/>
          </p:nvPr>
        </p:nvSpPr>
        <p:spPr>
          <a:xfrm>
            <a:off x="8675688" y="6669088"/>
            <a:ext cx="468312" cy="188912"/>
          </a:xfrm>
        </p:spPr>
        <p:txBody>
          <a:bodyPr anchor="t"/>
          <a:lstStyle>
            <a:lvl1pPr algn="l">
              <a:defRPr sz="100"/>
            </a:lvl1pPr>
          </a:lstStyle>
          <a:p>
            <a:fld id="{76B9319A-7575-FB44-8D1D-7EDF178B05F5}" type="slidenum">
              <a:rPr lang="fr-FR"/>
              <a:pPr/>
              <a:t>‹N°›</a:t>
            </a:fld>
            <a:endParaRPr lang="fr-FR"/>
          </a:p>
        </p:txBody>
      </p:sp>
      <p:sp>
        <p:nvSpPr>
          <p:cNvPr id="12" name="Espace réservé du pied de page 15"/>
          <p:cNvSpPr>
            <a:spLocks noGrp="1"/>
          </p:cNvSpPr>
          <p:nvPr>
            <p:ph type="ftr" sz="quarter" idx="17"/>
          </p:nvPr>
        </p:nvSpPr>
        <p:spPr>
          <a:xfrm>
            <a:off x="8675688" y="6669088"/>
            <a:ext cx="468312" cy="188912"/>
          </a:xfrm>
        </p:spPr>
        <p:txBody>
          <a:bodyPr anchor="t"/>
          <a:lstStyle>
            <a:lvl1pPr algn="l">
              <a:defRPr sz="100"/>
            </a:lvl1pPr>
          </a:lstStyle>
          <a:p>
            <a:r>
              <a:rPr lang="fr-FR"/>
              <a:t>Cour des comptes - Rappel du titre de la présentation</a:t>
            </a:r>
          </a:p>
        </p:txBody>
      </p:sp>
      <p:pic>
        <p:nvPicPr>
          <p:cNvPr id="2" name="Image 1"/>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2699792" y="8281"/>
            <a:ext cx="2496319" cy="1189251"/>
          </a:xfrm>
          <a:prstGeom prst="rect">
            <a:avLst/>
          </a:prstGeom>
        </p:spPr>
      </p:pic>
    </p:spTree>
    <p:extLst>
      <p:ext uri="{BB962C8B-B14F-4D97-AF65-F5344CB8AC3E}">
        <p14:creationId xmlns:p14="http://schemas.microsoft.com/office/powerpoint/2010/main" val="1384483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itre">
    <p:spTree>
      <p:nvGrpSpPr>
        <p:cNvPr id="1" name=""/>
        <p:cNvGrpSpPr/>
        <p:nvPr/>
      </p:nvGrpSpPr>
      <p:grpSpPr>
        <a:xfrm>
          <a:off x="0" y="0"/>
          <a:ext cx="0" cy="0"/>
          <a:chOff x="0" y="0"/>
          <a:chExt cx="0" cy="0"/>
        </a:xfrm>
      </p:grpSpPr>
      <p:sp>
        <p:nvSpPr>
          <p:cNvPr id="3" name="Rectangle 2"/>
          <p:cNvSpPr/>
          <p:nvPr userDrawn="1"/>
        </p:nvSpPr>
        <p:spPr bwMode="gray">
          <a:xfrm>
            <a:off x="360363" y="1295400"/>
            <a:ext cx="8423275" cy="44640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4" name="Image 11"/>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gray">
          <a:xfrm>
            <a:off x="4211638" y="287338"/>
            <a:ext cx="720725" cy="720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re 1"/>
          <p:cNvSpPr>
            <a:spLocks noGrp="1"/>
          </p:cNvSpPr>
          <p:nvPr>
            <p:ph type="title"/>
          </p:nvPr>
        </p:nvSpPr>
        <p:spPr bwMode="gray">
          <a:xfrm>
            <a:off x="792000" y="2322592"/>
            <a:ext cx="7560000" cy="3230644"/>
          </a:xfrm>
        </p:spPr>
        <p:txBody>
          <a:bodyPr/>
          <a:lstStyle>
            <a:lvl1pPr algn="r">
              <a:lnSpc>
                <a:spcPct val="80000"/>
              </a:lnSpc>
              <a:defRPr sz="3400" b="0" cap="all" baseline="0">
                <a:solidFill>
                  <a:schemeClr val="accent1"/>
                </a:solidFill>
              </a:defRPr>
            </a:lvl1pPr>
          </a:lstStyle>
          <a:p>
            <a:r>
              <a:rPr lang="fr-FR" noProof="0"/>
              <a:t>Modifiez le style du titre</a:t>
            </a:r>
            <a:endParaRPr lang="fr-FR" noProof="0" dirty="0"/>
          </a:p>
        </p:txBody>
      </p:sp>
      <p:sp>
        <p:nvSpPr>
          <p:cNvPr id="5" name="Espace réservé de la date 7"/>
          <p:cNvSpPr>
            <a:spLocks noGrp="1"/>
          </p:cNvSpPr>
          <p:nvPr>
            <p:ph type="dt" sz="half" idx="10"/>
          </p:nvPr>
        </p:nvSpPr>
        <p:spPr>
          <a:xfrm>
            <a:off x="8675688" y="6669088"/>
            <a:ext cx="468312" cy="188912"/>
          </a:xfrm>
        </p:spPr>
        <p:txBody>
          <a:bodyPr/>
          <a:lstStyle>
            <a:lvl1pPr>
              <a:defRPr sz="100"/>
            </a:lvl1pPr>
          </a:lstStyle>
          <a:p>
            <a:fld id="{29EBCA2D-1902-D640-B2A7-FD3E533ABEDA}" type="datetime1">
              <a:rPr lang="fr-FR" smtClean="0"/>
              <a:t>07/07/2021</a:t>
            </a:fld>
            <a:endParaRPr lang="fr-FR"/>
          </a:p>
        </p:txBody>
      </p:sp>
      <p:sp>
        <p:nvSpPr>
          <p:cNvPr id="6" name="Espace réservé du numéro de diapositive 10"/>
          <p:cNvSpPr>
            <a:spLocks noGrp="1"/>
          </p:cNvSpPr>
          <p:nvPr>
            <p:ph type="sldNum" sz="quarter" idx="11"/>
          </p:nvPr>
        </p:nvSpPr>
        <p:spPr>
          <a:xfrm>
            <a:off x="8675688" y="6669088"/>
            <a:ext cx="468312" cy="188912"/>
          </a:xfrm>
        </p:spPr>
        <p:txBody>
          <a:bodyPr/>
          <a:lstStyle>
            <a:lvl1pPr>
              <a:defRPr sz="100"/>
            </a:lvl1pPr>
          </a:lstStyle>
          <a:p>
            <a:fld id="{67978C3A-CDA2-1545-8D3A-E3E90723D49B}" type="slidenum">
              <a:rPr lang="fr-FR"/>
              <a:pPr/>
              <a:t>‹N°›</a:t>
            </a:fld>
            <a:endParaRPr lang="fr-FR"/>
          </a:p>
        </p:txBody>
      </p:sp>
      <p:sp>
        <p:nvSpPr>
          <p:cNvPr id="7" name="Espace réservé du pied de page 11"/>
          <p:cNvSpPr>
            <a:spLocks noGrp="1"/>
          </p:cNvSpPr>
          <p:nvPr>
            <p:ph type="ftr" sz="quarter" idx="12"/>
          </p:nvPr>
        </p:nvSpPr>
        <p:spPr>
          <a:xfrm>
            <a:off x="8675688" y="6669088"/>
            <a:ext cx="468312" cy="188912"/>
          </a:xfrm>
        </p:spPr>
        <p:txBody>
          <a:bodyPr/>
          <a:lstStyle>
            <a:lvl1pPr>
              <a:defRPr sz="100"/>
            </a:lvl1pPr>
          </a:lstStyle>
          <a:p>
            <a:r>
              <a:rPr lang="fr-FR"/>
              <a:t>Cour des comptes - Rappel du titre de la présentation</a:t>
            </a:r>
          </a:p>
        </p:txBody>
      </p:sp>
    </p:spTree>
    <p:extLst>
      <p:ext uri="{BB962C8B-B14F-4D97-AF65-F5344CB8AC3E}">
        <p14:creationId xmlns:p14="http://schemas.microsoft.com/office/powerpoint/2010/main" val="3538861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bwMode="gray"/>
        <p:txBody>
          <a:bodyPr/>
          <a:lstStyle>
            <a:lvl1pPr>
              <a:defRPr>
                <a:solidFill>
                  <a:schemeClr val="accent1"/>
                </a:solidFill>
              </a:defRPr>
            </a:lvl1pPr>
          </a:lstStyle>
          <a:p>
            <a:r>
              <a:rPr lang="fr-FR" noProof="0"/>
              <a:t>Modifiez le style du titre</a:t>
            </a:r>
            <a:endParaRPr lang="fr-FR" noProof="0" dirty="0"/>
          </a:p>
        </p:txBody>
      </p:sp>
      <p:sp>
        <p:nvSpPr>
          <p:cNvPr id="3" name="Espace réservé du contenu 2"/>
          <p:cNvSpPr>
            <a:spLocks noGrp="1"/>
          </p:cNvSpPr>
          <p:nvPr>
            <p:ph idx="1"/>
          </p:nvPr>
        </p:nvSpPr>
        <p:spPr bwMode="gray"/>
        <p:txBody>
          <a:bodyPr/>
          <a:lstStyle>
            <a:lvl1pPr>
              <a:defRPr>
                <a:solidFill>
                  <a:schemeClr val="tx1"/>
                </a:solidFill>
              </a:defRPr>
            </a:lvl1pPr>
            <a:lvl2pPr>
              <a:spcAft>
                <a:spcPts val="800"/>
              </a:spcAft>
              <a:defRPr>
                <a:solidFill>
                  <a:schemeClr val="tx1"/>
                </a:solidFill>
              </a:defRPr>
            </a:lvl2pPr>
            <a:lvl3pPr>
              <a:spcAft>
                <a:spcPts val="0"/>
              </a:spcAft>
              <a:defRPr>
                <a:solidFill>
                  <a:schemeClr val="tx1"/>
                </a:solidFill>
              </a:defRPr>
            </a:lvl3pPr>
            <a:lvl4pPr>
              <a:spcAft>
                <a:spcPts val="0"/>
              </a:spcAft>
              <a:defRPr baseline="0">
                <a:solidFill>
                  <a:schemeClr val="tx1"/>
                </a:solidFill>
              </a:defRPr>
            </a:lvl4pPr>
            <a:lvl5pPr>
              <a:spcAft>
                <a:spcPts val="0"/>
              </a:spcAft>
              <a:defRPr>
                <a:solidFill>
                  <a:schemeClr val="tx1"/>
                </a:solidFill>
              </a:defRPr>
            </a:lvl5pPr>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fr-FR" noProof="0" dirty="0"/>
          </a:p>
        </p:txBody>
      </p:sp>
      <p:sp>
        <p:nvSpPr>
          <p:cNvPr id="4" name="Espace réservé de la date 3"/>
          <p:cNvSpPr>
            <a:spLocks noGrp="1"/>
          </p:cNvSpPr>
          <p:nvPr>
            <p:ph type="dt" sz="half" idx="10"/>
          </p:nvPr>
        </p:nvSpPr>
        <p:spPr/>
        <p:txBody>
          <a:bodyPr/>
          <a:lstStyle>
            <a:lvl1pPr>
              <a:defRPr/>
            </a:lvl1pPr>
          </a:lstStyle>
          <a:p>
            <a:fld id="{C6CD8842-F803-2942-8769-BF9E30C91F62}" type="datetime1">
              <a:rPr lang="fr-FR" smtClean="0"/>
              <a:t>07/07/2021</a:t>
            </a:fld>
            <a:endParaRPr lang="fr-FR"/>
          </a:p>
        </p:txBody>
      </p:sp>
      <p:sp>
        <p:nvSpPr>
          <p:cNvPr id="5" name="Espace réservé du pied de page 4"/>
          <p:cNvSpPr>
            <a:spLocks noGrp="1"/>
          </p:cNvSpPr>
          <p:nvPr>
            <p:ph type="ftr" sz="quarter" idx="11"/>
          </p:nvPr>
        </p:nvSpPr>
        <p:spPr/>
        <p:txBody>
          <a:bodyPr/>
          <a:lstStyle>
            <a:lvl1pPr>
              <a:defRPr/>
            </a:lvl1pPr>
          </a:lstStyle>
          <a:p>
            <a:r>
              <a:rPr lang="fr-FR"/>
              <a:t>Cour des comptes - Rappel du titre de la présentation</a:t>
            </a:r>
          </a:p>
        </p:txBody>
      </p:sp>
      <p:sp>
        <p:nvSpPr>
          <p:cNvPr id="6" name="Espace réservé du numéro de diapositive 5"/>
          <p:cNvSpPr>
            <a:spLocks noGrp="1"/>
          </p:cNvSpPr>
          <p:nvPr>
            <p:ph type="sldNum" sz="quarter" idx="12"/>
          </p:nvPr>
        </p:nvSpPr>
        <p:spPr/>
        <p:txBody>
          <a:bodyPr/>
          <a:lstStyle>
            <a:lvl1pPr>
              <a:defRPr/>
            </a:lvl1pPr>
          </a:lstStyle>
          <a:p>
            <a:fld id="{CCAAB75B-B288-1C42-83B3-B58396780623}" type="slidenum">
              <a:rPr lang="fr-FR"/>
              <a:pPr/>
              <a:t>‹N°›</a:t>
            </a:fld>
            <a:endParaRPr lang="fr-FR"/>
          </a:p>
        </p:txBody>
      </p:sp>
    </p:spTree>
    <p:extLst>
      <p:ext uri="{BB962C8B-B14F-4D97-AF65-F5344CB8AC3E}">
        <p14:creationId xmlns:p14="http://schemas.microsoft.com/office/powerpoint/2010/main" val="888413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graphique">
    <p:spTree>
      <p:nvGrpSpPr>
        <p:cNvPr id="1" name=""/>
        <p:cNvGrpSpPr/>
        <p:nvPr/>
      </p:nvGrpSpPr>
      <p:grpSpPr>
        <a:xfrm>
          <a:off x="0" y="0"/>
          <a:ext cx="0" cy="0"/>
          <a:chOff x="0" y="0"/>
          <a:chExt cx="0" cy="0"/>
        </a:xfrm>
      </p:grpSpPr>
      <p:sp>
        <p:nvSpPr>
          <p:cNvPr id="2" name="Titre 1"/>
          <p:cNvSpPr>
            <a:spLocks noGrp="1"/>
          </p:cNvSpPr>
          <p:nvPr>
            <p:ph type="title"/>
          </p:nvPr>
        </p:nvSpPr>
        <p:spPr bwMode="gray"/>
        <p:txBody>
          <a:bodyPr/>
          <a:lstStyle>
            <a:lvl1pPr>
              <a:defRPr>
                <a:solidFill>
                  <a:schemeClr val="accent1"/>
                </a:solidFill>
              </a:defRPr>
            </a:lvl1pPr>
          </a:lstStyle>
          <a:p>
            <a:r>
              <a:rPr lang="fr-FR" noProof="0"/>
              <a:t>Modifiez le style du titre</a:t>
            </a:r>
            <a:endParaRPr lang="fr-FR" noProof="0" dirty="0"/>
          </a:p>
        </p:txBody>
      </p:sp>
      <p:sp>
        <p:nvSpPr>
          <p:cNvPr id="5" name="Espace réservé du graphique 4"/>
          <p:cNvSpPr>
            <a:spLocks noGrp="1"/>
          </p:cNvSpPr>
          <p:nvPr>
            <p:ph type="chart" sz="quarter" idx="13"/>
          </p:nvPr>
        </p:nvSpPr>
        <p:spPr bwMode="gray">
          <a:xfrm>
            <a:off x="360000" y="2214000"/>
            <a:ext cx="8424000" cy="3916800"/>
          </a:xfrm>
        </p:spPr>
        <p:txBody>
          <a:bodyPr bIns="648000" rtlCol="0" anchor="ctr">
            <a:noAutofit/>
          </a:bodyPr>
          <a:lstStyle>
            <a:lvl1pPr algn="ctr">
              <a:defRPr sz="1200" b="0"/>
            </a:lvl1pPr>
          </a:lstStyle>
          <a:p>
            <a:pPr lvl="0"/>
            <a:r>
              <a:rPr lang="fr-FR" noProof="0"/>
              <a:t>Cliquez sur l'icône pour ajouter un graphique</a:t>
            </a:r>
            <a:endParaRPr lang="fr-FR" noProof="0" dirty="0"/>
          </a:p>
        </p:txBody>
      </p:sp>
      <p:sp>
        <p:nvSpPr>
          <p:cNvPr id="4" name="Espace réservé de la date 3"/>
          <p:cNvSpPr>
            <a:spLocks noGrp="1"/>
          </p:cNvSpPr>
          <p:nvPr>
            <p:ph type="dt" sz="half" idx="14"/>
          </p:nvPr>
        </p:nvSpPr>
        <p:spPr/>
        <p:txBody>
          <a:bodyPr/>
          <a:lstStyle>
            <a:lvl1pPr>
              <a:defRPr/>
            </a:lvl1pPr>
          </a:lstStyle>
          <a:p>
            <a:fld id="{44BBFE94-8091-6548-A5B6-BF0E0CF541AB}" type="datetime1">
              <a:rPr lang="fr-FR" smtClean="0"/>
              <a:t>07/07/2021</a:t>
            </a:fld>
            <a:endParaRPr lang="fr-FR"/>
          </a:p>
        </p:txBody>
      </p:sp>
      <p:sp>
        <p:nvSpPr>
          <p:cNvPr id="6" name="Espace réservé du pied de page 4"/>
          <p:cNvSpPr>
            <a:spLocks noGrp="1"/>
          </p:cNvSpPr>
          <p:nvPr>
            <p:ph type="ftr" sz="quarter" idx="15"/>
          </p:nvPr>
        </p:nvSpPr>
        <p:spPr/>
        <p:txBody>
          <a:bodyPr/>
          <a:lstStyle>
            <a:lvl1pPr>
              <a:defRPr/>
            </a:lvl1pPr>
          </a:lstStyle>
          <a:p>
            <a:r>
              <a:rPr lang="fr-FR"/>
              <a:t>Cour des comptes - Rappel du titre de la présentation</a:t>
            </a:r>
          </a:p>
        </p:txBody>
      </p:sp>
      <p:sp>
        <p:nvSpPr>
          <p:cNvPr id="7" name="Espace réservé du numéro de diapositive 5"/>
          <p:cNvSpPr>
            <a:spLocks noGrp="1"/>
          </p:cNvSpPr>
          <p:nvPr>
            <p:ph type="sldNum" sz="quarter" idx="16"/>
          </p:nvPr>
        </p:nvSpPr>
        <p:spPr/>
        <p:txBody>
          <a:bodyPr/>
          <a:lstStyle>
            <a:lvl1pPr>
              <a:defRPr/>
            </a:lvl1pPr>
          </a:lstStyle>
          <a:p>
            <a:fld id="{01136F4D-C2DF-9847-9DA8-D2BEC22A0085}" type="slidenum">
              <a:rPr lang="fr-FR"/>
              <a:pPr/>
              <a:t>‹N°›</a:t>
            </a:fld>
            <a:endParaRPr lang="fr-FR"/>
          </a:p>
        </p:txBody>
      </p:sp>
    </p:spTree>
    <p:extLst>
      <p:ext uri="{BB962C8B-B14F-4D97-AF65-F5344CB8AC3E}">
        <p14:creationId xmlns:p14="http://schemas.microsoft.com/office/powerpoint/2010/main" val="39350130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bwMode="gray">
          <a:xfrm>
            <a:off x="360363" y="6321425"/>
            <a:ext cx="8423275" cy="179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 name="Espace réservé du titre 1"/>
          <p:cNvSpPr>
            <a:spLocks noGrp="1"/>
          </p:cNvSpPr>
          <p:nvPr>
            <p:ph type="title"/>
          </p:nvPr>
        </p:nvSpPr>
        <p:spPr bwMode="gray">
          <a:xfrm>
            <a:off x="576263" y="1449388"/>
            <a:ext cx="7991475" cy="719137"/>
          </a:xfrm>
          <a:prstGeom prst="rect">
            <a:avLst/>
          </a:prstGeom>
        </p:spPr>
        <p:txBody>
          <a:bodyPr vert="horz" lIns="0" tIns="0" rIns="0" bIns="0" rtlCol="0" anchor="t" anchorCtr="0">
            <a:noAutofit/>
          </a:bodyPr>
          <a:lstStyle/>
          <a:p>
            <a:r>
              <a:rPr lang="fr-FR" noProof="0" dirty="0"/>
              <a:t>Titre</a:t>
            </a:r>
          </a:p>
        </p:txBody>
      </p:sp>
      <p:sp>
        <p:nvSpPr>
          <p:cNvPr id="1028" name="Espace réservé du texte 2"/>
          <p:cNvSpPr>
            <a:spLocks noGrp="1"/>
          </p:cNvSpPr>
          <p:nvPr>
            <p:ph type="body" idx="1"/>
          </p:nvPr>
        </p:nvSpPr>
        <p:spPr bwMode="gray">
          <a:xfrm>
            <a:off x="576263" y="2214563"/>
            <a:ext cx="7991475" cy="391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4" name="Espace réservé de la date 3"/>
          <p:cNvSpPr>
            <a:spLocks noGrp="1"/>
          </p:cNvSpPr>
          <p:nvPr>
            <p:ph type="dt" sz="half" idx="2"/>
          </p:nvPr>
        </p:nvSpPr>
        <p:spPr bwMode="gray">
          <a:xfrm>
            <a:off x="360363" y="6321425"/>
            <a:ext cx="900112" cy="179388"/>
          </a:xfrm>
          <a:prstGeom prst="rect">
            <a:avLst/>
          </a:prstGeom>
        </p:spPr>
        <p:txBody>
          <a:bodyPr vert="horz" wrap="square" lIns="216000" tIns="0" rIns="0" bIns="0" numCol="1" anchor="ctr" anchorCtr="0" compatLnSpc="1">
            <a:prstTxWarp prst="textNoShape">
              <a:avLst/>
            </a:prstTxWarp>
            <a:noAutofit/>
          </a:bodyPr>
          <a:lstStyle>
            <a:lvl1pPr>
              <a:defRPr sz="800">
                <a:solidFill>
                  <a:schemeClr val="bg1"/>
                </a:solidFill>
              </a:defRPr>
            </a:lvl1pPr>
          </a:lstStyle>
          <a:p>
            <a:fld id="{5E3803EC-8CF6-EA45-8230-A4ABFDDDCE4C}" type="datetime1">
              <a:rPr lang="fr-FR" smtClean="0"/>
              <a:t>07/07/2021</a:t>
            </a:fld>
            <a:endParaRPr lang="fr-FR"/>
          </a:p>
        </p:txBody>
      </p:sp>
      <p:sp>
        <p:nvSpPr>
          <p:cNvPr id="5" name="Espace réservé du pied de page 4"/>
          <p:cNvSpPr>
            <a:spLocks noGrp="1"/>
          </p:cNvSpPr>
          <p:nvPr>
            <p:ph type="ftr" sz="quarter" idx="3"/>
          </p:nvPr>
        </p:nvSpPr>
        <p:spPr bwMode="gray">
          <a:xfrm>
            <a:off x="1331913" y="6321425"/>
            <a:ext cx="6480175" cy="179388"/>
          </a:xfrm>
          <a:prstGeom prst="rect">
            <a:avLst/>
          </a:prstGeom>
        </p:spPr>
        <p:txBody>
          <a:bodyPr vert="horz" wrap="square" lIns="0" tIns="0" rIns="0" bIns="0" numCol="1" anchor="ctr" anchorCtr="0" compatLnSpc="1">
            <a:prstTxWarp prst="textNoShape">
              <a:avLst/>
            </a:prstTxWarp>
            <a:noAutofit/>
          </a:bodyPr>
          <a:lstStyle>
            <a:lvl1pPr algn="ctr">
              <a:defRPr sz="800">
                <a:solidFill>
                  <a:schemeClr val="bg1"/>
                </a:solidFill>
              </a:defRPr>
            </a:lvl1pPr>
          </a:lstStyle>
          <a:p>
            <a:r>
              <a:rPr lang="fr-FR"/>
              <a:t>Cour des comptes - Rappel du titre de la présentation</a:t>
            </a:r>
          </a:p>
        </p:txBody>
      </p:sp>
      <p:sp>
        <p:nvSpPr>
          <p:cNvPr id="6" name="Espace réservé du numéro de diapositive 5"/>
          <p:cNvSpPr>
            <a:spLocks noGrp="1"/>
          </p:cNvSpPr>
          <p:nvPr>
            <p:ph type="sldNum" sz="quarter" idx="4"/>
          </p:nvPr>
        </p:nvSpPr>
        <p:spPr bwMode="gray">
          <a:xfrm>
            <a:off x="7883525" y="6321425"/>
            <a:ext cx="900113" cy="179388"/>
          </a:xfrm>
          <a:prstGeom prst="rect">
            <a:avLst/>
          </a:prstGeom>
        </p:spPr>
        <p:txBody>
          <a:bodyPr vert="horz" wrap="square" lIns="0" tIns="0" rIns="216000" bIns="0" numCol="1" anchor="ctr" anchorCtr="0" compatLnSpc="1">
            <a:prstTxWarp prst="textNoShape">
              <a:avLst/>
            </a:prstTxWarp>
            <a:noAutofit/>
          </a:bodyPr>
          <a:lstStyle>
            <a:lvl1pPr algn="r">
              <a:defRPr sz="800">
                <a:solidFill>
                  <a:schemeClr val="bg1"/>
                </a:solidFill>
              </a:defRPr>
            </a:lvl1pPr>
          </a:lstStyle>
          <a:p>
            <a:fld id="{E289521A-49CF-F74B-AB00-78D1D0D87D6F}" type="slidenum">
              <a:rPr lang="fr-FR"/>
              <a:pPr/>
              <a:t>‹N°›</a:t>
            </a:fld>
            <a:endParaRPr lang="fr-FR"/>
          </a:p>
        </p:txBody>
      </p:sp>
      <p:pic>
        <p:nvPicPr>
          <p:cNvPr id="1032" name="Image 10"/>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gray">
          <a:xfrm>
            <a:off x="4211638" y="287338"/>
            <a:ext cx="720725" cy="720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29" r:id="rId1"/>
    <p:sldLayoutId id="2147483830" r:id="rId2"/>
    <p:sldLayoutId id="2147483827" r:id="rId3"/>
    <p:sldLayoutId id="2147483828" r:id="rId4"/>
  </p:sldLayoutIdLst>
  <p:hf hdr="0"/>
  <p:txStyles>
    <p:titleStyle>
      <a:lvl1pPr algn="l" rtl="0" eaLnBrk="1" fontAlgn="base" hangingPunct="1">
        <a:lnSpc>
          <a:spcPct val="85000"/>
        </a:lnSpc>
        <a:spcBef>
          <a:spcPct val="0"/>
        </a:spcBef>
        <a:spcAft>
          <a:spcPct val="0"/>
        </a:spcAft>
        <a:defRPr sz="2400" kern="1200" cap="all">
          <a:solidFill>
            <a:schemeClr val="accent1"/>
          </a:solidFill>
          <a:latin typeface="+mj-lt"/>
          <a:ea typeface="ヒラギノ角ゴ Pro W3" charset="0"/>
          <a:cs typeface="ヒラギノ角ゴ Pro W3" charset="0"/>
        </a:defRPr>
      </a:lvl1pPr>
      <a:lvl2pPr algn="l" rtl="0" eaLnBrk="1" fontAlgn="base" hangingPunct="1">
        <a:lnSpc>
          <a:spcPct val="85000"/>
        </a:lnSpc>
        <a:spcBef>
          <a:spcPct val="0"/>
        </a:spcBef>
        <a:spcAft>
          <a:spcPct val="0"/>
        </a:spcAft>
        <a:defRPr sz="2400">
          <a:solidFill>
            <a:schemeClr val="accent1"/>
          </a:solidFill>
          <a:latin typeface="Times New Roman" charset="0"/>
          <a:ea typeface="ヒラギノ角ゴ Pro W3" charset="0"/>
          <a:cs typeface="ヒラギノ角ゴ Pro W3" charset="0"/>
        </a:defRPr>
      </a:lvl2pPr>
      <a:lvl3pPr algn="l" rtl="0" eaLnBrk="1" fontAlgn="base" hangingPunct="1">
        <a:lnSpc>
          <a:spcPct val="85000"/>
        </a:lnSpc>
        <a:spcBef>
          <a:spcPct val="0"/>
        </a:spcBef>
        <a:spcAft>
          <a:spcPct val="0"/>
        </a:spcAft>
        <a:defRPr sz="2400">
          <a:solidFill>
            <a:schemeClr val="accent1"/>
          </a:solidFill>
          <a:latin typeface="Times New Roman" charset="0"/>
          <a:ea typeface="ヒラギノ角ゴ Pro W3" charset="0"/>
          <a:cs typeface="ヒラギノ角ゴ Pro W3" charset="0"/>
        </a:defRPr>
      </a:lvl3pPr>
      <a:lvl4pPr algn="l" rtl="0" eaLnBrk="1" fontAlgn="base" hangingPunct="1">
        <a:lnSpc>
          <a:spcPct val="85000"/>
        </a:lnSpc>
        <a:spcBef>
          <a:spcPct val="0"/>
        </a:spcBef>
        <a:spcAft>
          <a:spcPct val="0"/>
        </a:spcAft>
        <a:defRPr sz="2400">
          <a:solidFill>
            <a:schemeClr val="accent1"/>
          </a:solidFill>
          <a:latin typeface="Times New Roman" charset="0"/>
          <a:ea typeface="ヒラギノ角ゴ Pro W3" charset="0"/>
          <a:cs typeface="ヒラギノ角ゴ Pro W3" charset="0"/>
        </a:defRPr>
      </a:lvl4pPr>
      <a:lvl5pPr algn="l" rtl="0" eaLnBrk="1" fontAlgn="base" hangingPunct="1">
        <a:lnSpc>
          <a:spcPct val="85000"/>
        </a:lnSpc>
        <a:spcBef>
          <a:spcPct val="0"/>
        </a:spcBef>
        <a:spcAft>
          <a:spcPct val="0"/>
        </a:spcAft>
        <a:defRPr sz="2400">
          <a:solidFill>
            <a:schemeClr val="accent1"/>
          </a:solidFill>
          <a:latin typeface="Times New Roman" charset="0"/>
          <a:ea typeface="ヒラギノ角ゴ Pro W3" charset="0"/>
          <a:cs typeface="ヒラギノ角ゴ Pro W3" charset="0"/>
        </a:defRPr>
      </a:lvl5pPr>
      <a:lvl6pPr marL="457200" algn="l" rtl="0" eaLnBrk="1" fontAlgn="base" hangingPunct="1">
        <a:lnSpc>
          <a:spcPct val="85000"/>
        </a:lnSpc>
        <a:spcBef>
          <a:spcPct val="0"/>
        </a:spcBef>
        <a:spcAft>
          <a:spcPct val="0"/>
        </a:spcAft>
        <a:defRPr sz="2400">
          <a:solidFill>
            <a:schemeClr val="accent1"/>
          </a:solidFill>
          <a:latin typeface="Times New Roman" charset="0"/>
          <a:ea typeface="ヒラギノ角ゴ Pro W3" charset="0"/>
          <a:cs typeface="ヒラギノ角ゴ Pro W3" charset="0"/>
        </a:defRPr>
      </a:lvl6pPr>
      <a:lvl7pPr marL="914400" algn="l" rtl="0" eaLnBrk="1" fontAlgn="base" hangingPunct="1">
        <a:lnSpc>
          <a:spcPct val="85000"/>
        </a:lnSpc>
        <a:spcBef>
          <a:spcPct val="0"/>
        </a:spcBef>
        <a:spcAft>
          <a:spcPct val="0"/>
        </a:spcAft>
        <a:defRPr sz="2400">
          <a:solidFill>
            <a:schemeClr val="accent1"/>
          </a:solidFill>
          <a:latin typeface="Times New Roman" charset="0"/>
          <a:ea typeface="ヒラギノ角ゴ Pro W3" charset="0"/>
          <a:cs typeface="ヒラギノ角ゴ Pro W3" charset="0"/>
        </a:defRPr>
      </a:lvl7pPr>
      <a:lvl8pPr marL="1371600" algn="l" rtl="0" eaLnBrk="1" fontAlgn="base" hangingPunct="1">
        <a:lnSpc>
          <a:spcPct val="85000"/>
        </a:lnSpc>
        <a:spcBef>
          <a:spcPct val="0"/>
        </a:spcBef>
        <a:spcAft>
          <a:spcPct val="0"/>
        </a:spcAft>
        <a:defRPr sz="2400">
          <a:solidFill>
            <a:schemeClr val="accent1"/>
          </a:solidFill>
          <a:latin typeface="Times New Roman" charset="0"/>
          <a:ea typeface="ヒラギノ角ゴ Pro W3" charset="0"/>
          <a:cs typeface="ヒラギノ角ゴ Pro W3" charset="0"/>
        </a:defRPr>
      </a:lvl8pPr>
      <a:lvl9pPr marL="1828800" algn="l" rtl="0" eaLnBrk="1" fontAlgn="base" hangingPunct="1">
        <a:lnSpc>
          <a:spcPct val="85000"/>
        </a:lnSpc>
        <a:spcBef>
          <a:spcPct val="0"/>
        </a:spcBef>
        <a:spcAft>
          <a:spcPct val="0"/>
        </a:spcAft>
        <a:defRPr sz="2400">
          <a:solidFill>
            <a:schemeClr val="accent1"/>
          </a:solidFill>
          <a:latin typeface="Times New Roman" charset="0"/>
          <a:ea typeface="ヒラギノ角ゴ Pro W3" charset="0"/>
          <a:cs typeface="ヒラギノ角ゴ Pro W3" charset="0"/>
        </a:defRPr>
      </a:lvl9pPr>
    </p:titleStyle>
    <p:bodyStyle>
      <a:lvl1pPr marL="342900" indent="-342900" algn="l" rtl="0" eaLnBrk="1" fontAlgn="base" hangingPunct="1">
        <a:spcBef>
          <a:spcPct val="0"/>
        </a:spcBef>
        <a:spcAft>
          <a:spcPts val="800"/>
        </a:spcAft>
        <a:buFont typeface="Arial" charset="0"/>
        <a:defRPr sz="1400" b="1" kern="1200">
          <a:solidFill>
            <a:schemeClr val="tx1"/>
          </a:solidFill>
          <a:latin typeface="+mn-lt"/>
          <a:ea typeface="ヒラギノ角ゴ Pro W3" charset="0"/>
          <a:cs typeface="ヒラギノ角ゴ Pro W3" charset="0"/>
        </a:defRPr>
      </a:lvl1pPr>
      <a:lvl2pPr marL="430213" indent="127000" algn="l" rtl="0" eaLnBrk="1" fontAlgn="base" hangingPunct="1">
        <a:spcBef>
          <a:spcPct val="0"/>
        </a:spcBef>
        <a:spcAft>
          <a:spcPts val="800"/>
        </a:spcAft>
        <a:buClr>
          <a:schemeClr val="accent1"/>
        </a:buClr>
        <a:buFont typeface="Wingdings" charset="0"/>
        <a:buChar char=""/>
        <a:defRPr sz="1400" kern="1200">
          <a:solidFill>
            <a:schemeClr val="tx1"/>
          </a:solidFill>
          <a:latin typeface="+mn-lt"/>
          <a:ea typeface="ヒラギノ角ゴ Pro W3" charset="0"/>
          <a:cs typeface="ヒラギノ角ゴ Pro W3" charset="0"/>
        </a:defRPr>
      </a:lvl2pPr>
      <a:lvl3pPr marL="719138" indent="-107950" algn="l" rtl="0" eaLnBrk="1" fontAlgn="base" hangingPunct="1">
        <a:spcBef>
          <a:spcPct val="0"/>
        </a:spcBef>
        <a:spcAft>
          <a:spcPct val="0"/>
        </a:spcAft>
        <a:buClr>
          <a:schemeClr val="accent2"/>
        </a:buClr>
        <a:buSzPct val="100000"/>
        <a:buFont typeface="Arial" charset="0"/>
        <a:buChar char="•"/>
        <a:defRPr sz="1200" kern="1200">
          <a:solidFill>
            <a:schemeClr val="tx1"/>
          </a:solidFill>
          <a:latin typeface="+mn-lt"/>
          <a:ea typeface="ヒラギノ角ゴ Pro W3" charset="0"/>
          <a:cs typeface="ヒラギノ角ゴ Pro W3" charset="0"/>
        </a:defRPr>
      </a:lvl3pPr>
      <a:lvl4pPr marL="719138" indent="652463" algn="l" rtl="0" eaLnBrk="1" fontAlgn="base" hangingPunct="1">
        <a:spcBef>
          <a:spcPct val="0"/>
        </a:spcBef>
        <a:spcAft>
          <a:spcPct val="0"/>
        </a:spcAft>
        <a:buClr>
          <a:srgbClr val="C1D9DB"/>
        </a:buClr>
        <a:buSzPct val="100000"/>
        <a:buFont typeface="Wingdings" charset="0"/>
        <a:defRPr sz="1000" kern="1200">
          <a:solidFill>
            <a:schemeClr val="tx1"/>
          </a:solidFill>
          <a:latin typeface="+mn-lt"/>
          <a:ea typeface="ヒラギノ角ゴ Pro W3" charset="0"/>
          <a:cs typeface="ヒラギノ角ゴ Pro W3" charset="0"/>
        </a:defRPr>
      </a:lvl4pPr>
      <a:lvl5pPr marL="827088" indent="-107950" algn="l" rtl="0" eaLnBrk="1" fontAlgn="base" hangingPunct="1">
        <a:spcBef>
          <a:spcPct val="0"/>
        </a:spcBef>
        <a:spcAft>
          <a:spcPct val="0"/>
        </a:spcAft>
        <a:buClr>
          <a:schemeClr val="accent1"/>
        </a:buClr>
        <a:buSzPct val="100000"/>
        <a:buFont typeface="Arial" charset="0"/>
        <a:buChar char="-"/>
        <a:defRPr sz="1000" kern="1200">
          <a:solidFill>
            <a:schemeClr val="tx1"/>
          </a:solidFill>
          <a:latin typeface="+mn-lt"/>
          <a:ea typeface="ヒラギノ角ゴ Pro W3" charset="0"/>
          <a:cs typeface="ヒラギノ角ゴ Pro W3"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3"/>
          </p:nvPr>
        </p:nvSpPr>
        <p:spPr>
          <a:xfrm>
            <a:off x="1835696" y="1771898"/>
            <a:ext cx="6408712" cy="2089150"/>
          </a:xfrm>
        </p:spPr>
        <p:txBody>
          <a:bodyPr>
            <a:noAutofit/>
          </a:bodyPr>
          <a:lstStyle/>
          <a:p>
            <a:r>
              <a:rPr lang="en-US" cap="none" dirty="0">
                <a:latin typeface="Times New Roman" charset="0"/>
              </a:rPr>
              <a:t>PARTICIPATORY DEMOCRACY AND EVALUATION OF PUBLIC POLICY </a:t>
            </a:r>
          </a:p>
          <a:p>
            <a:r>
              <a:rPr lang="fr-FR" sz="2400" cap="none" dirty="0" err="1">
                <a:latin typeface="Times New Roman" charset="0"/>
              </a:rPr>
              <a:t>Methodology</a:t>
            </a:r>
            <a:r>
              <a:rPr lang="fr-FR" sz="2400" cap="none" dirty="0">
                <a:latin typeface="Times New Roman" charset="0"/>
              </a:rPr>
              <a:t> and organisation</a:t>
            </a:r>
            <a:r>
              <a:rPr lang="fr-FR" sz="2000" cap="none" dirty="0">
                <a:latin typeface="Times New Roman" charset="0"/>
              </a:rPr>
              <a:t> </a:t>
            </a:r>
          </a:p>
        </p:txBody>
      </p:sp>
      <p:sp>
        <p:nvSpPr>
          <p:cNvPr id="6" name="Espace réservé du texte 5"/>
          <p:cNvSpPr>
            <a:spLocks noGrp="1"/>
          </p:cNvSpPr>
          <p:nvPr>
            <p:ph type="body" sz="quarter" idx="14"/>
          </p:nvPr>
        </p:nvSpPr>
        <p:spPr>
          <a:xfrm>
            <a:off x="684733" y="4077072"/>
            <a:ext cx="7559675" cy="1430337"/>
          </a:xfrm>
        </p:spPr>
        <p:txBody>
          <a:bodyPr rtlCol="0">
            <a:noAutofit/>
          </a:bodyPr>
          <a:lstStyle/>
          <a:p>
            <a:pPr eaLnBrk="1" fontAlgn="auto" hangingPunct="1">
              <a:spcBef>
                <a:spcPts val="0"/>
              </a:spcBef>
              <a:buFont typeface="Arial" pitchFamily="34" charset="0"/>
              <a:buNone/>
              <a:defRPr/>
            </a:pPr>
            <a:r>
              <a:rPr lang="fr-FR" dirty="0">
                <a:ea typeface="+mn-ea"/>
                <a:cs typeface="+mn-cs"/>
              </a:rPr>
              <a:t>7 July 2021</a:t>
            </a:r>
          </a:p>
          <a:p>
            <a:pPr eaLnBrk="1" fontAlgn="auto" hangingPunct="1">
              <a:spcBef>
                <a:spcPts val="0"/>
              </a:spcBef>
              <a:buFont typeface="Arial" pitchFamily="34" charset="0"/>
              <a:buNone/>
              <a:defRPr/>
            </a:pPr>
            <a:r>
              <a:rPr lang="fr-FR" dirty="0">
                <a:ea typeface="+mn-ea"/>
                <a:cs typeface="+mn-cs"/>
              </a:rPr>
              <a:t>Juliette </a:t>
            </a:r>
            <a:r>
              <a:rPr lang="fr-FR" dirty="0" err="1">
                <a:ea typeface="+mn-ea"/>
                <a:cs typeface="+mn-cs"/>
              </a:rPr>
              <a:t>Meadel</a:t>
            </a:r>
            <a:r>
              <a:rPr lang="fr-FR" dirty="0">
                <a:ea typeface="+mn-ea"/>
                <a:cs typeface="+mn-cs"/>
              </a:rPr>
              <a:t>, Audit manager</a:t>
            </a:r>
          </a:p>
        </p:txBody>
      </p:sp>
      <p:sp>
        <p:nvSpPr>
          <p:cNvPr id="7172" name="Espace réservé de la date 3"/>
          <p:cNvSpPr>
            <a:spLocks noGrp="1"/>
          </p:cNvSpPr>
          <p:nvPr>
            <p:ph type="dt" sz="quarter" idx="1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63B93AAA-8D95-5242-A693-4DEFB95B7BEC}" type="datetime1">
              <a:rPr lang="fr-FR" sz="100" b="0" smtClean="0">
                <a:solidFill>
                  <a:schemeClr val="bg1"/>
                </a:solidFill>
              </a:rPr>
              <a:t>07/07/2021</a:t>
            </a:fld>
            <a:endParaRPr lang="fr-FR" sz="100" b="0">
              <a:solidFill>
                <a:schemeClr val="bg1"/>
              </a:solidFill>
            </a:endParaRPr>
          </a:p>
        </p:txBody>
      </p:sp>
      <p:sp>
        <p:nvSpPr>
          <p:cNvPr id="7173" name="Espace réservé du numéro de diapositive 6"/>
          <p:cNvSpPr>
            <a:spLocks noGrp="1"/>
          </p:cNvSpPr>
          <p:nvPr>
            <p:ph type="sldNum" sz="quarter" idx="16"/>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902F5B6D-AD7D-9F43-BD82-15DD120F34D1}" type="slidenum">
              <a:rPr lang="fr-FR" sz="100" b="0">
                <a:solidFill>
                  <a:schemeClr val="bg1"/>
                </a:solidFill>
              </a:rPr>
              <a:pPr/>
              <a:t>1</a:t>
            </a:fld>
            <a:endParaRPr lang="fr-FR" sz="100" b="0">
              <a:solidFill>
                <a:schemeClr val="bg1"/>
              </a:solidFill>
            </a:endParaRPr>
          </a:p>
        </p:txBody>
      </p:sp>
      <p:sp>
        <p:nvSpPr>
          <p:cNvPr id="7174" name="Espace réservé du pied de page 7"/>
          <p:cNvSpPr>
            <a:spLocks noGrp="1"/>
          </p:cNvSpPr>
          <p:nvPr>
            <p:ph type="ftr" sz="quarter" idx="17"/>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fr-FR" sz="100" b="0">
                <a:solidFill>
                  <a:schemeClr val="bg1"/>
                </a:solidFill>
              </a:rPr>
              <a:t>Cour des comptes - Rappel du titre de la présentation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76263" y="1449388"/>
            <a:ext cx="7991475" cy="591489"/>
          </a:xfrm>
        </p:spPr>
        <p:txBody>
          <a:bodyPr/>
          <a:lstStyle/>
          <a:p>
            <a:pPr algn="ctr" eaLnBrk="1" fontAlgn="auto" hangingPunct="1">
              <a:spcAft>
                <a:spcPts val="0"/>
              </a:spcAft>
              <a:defRPr/>
            </a:pPr>
            <a:r>
              <a:rPr lang="fr-FR" dirty="0">
                <a:ea typeface="+mj-ea"/>
                <a:cs typeface="+mj-cs"/>
              </a:rPr>
              <a:t>The </a:t>
            </a:r>
            <a:r>
              <a:rPr lang="fr-FR" dirty="0" err="1">
                <a:ea typeface="+mj-ea"/>
                <a:cs typeface="+mj-cs"/>
              </a:rPr>
              <a:t>citizens</a:t>
            </a:r>
            <a:r>
              <a:rPr lang="fr-FR" dirty="0">
                <a:ea typeface="+mj-ea"/>
                <a:cs typeface="+mj-cs"/>
              </a:rPr>
              <a:t>’ panel</a:t>
            </a:r>
          </a:p>
        </p:txBody>
      </p:sp>
      <p:sp>
        <p:nvSpPr>
          <p:cNvPr id="9220" name="Espace réservé du numéro de diapositive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8DA160A1-1A6F-D845-8AC8-BD5FCE080353}" type="slidenum">
              <a:rPr lang="fr-FR" sz="800" b="0">
                <a:solidFill>
                  <a:schemeClr val="bg1"/>
                </a:solidFill>
              </a:rPr>
              <a:pPr/>
              <a:t>10</a:t>
            </a:fld>
            <a:endParaRPr lang="fr-FR" sz="800" b="0">
              <a:solidFill>
                <a:schemeClr val="bg1"/>
              </a:solidFill>
            </a:endParaRPr>
          </a:p>
        </p:txBody>
      </p:sp>
      <p:sp>
        <p:nvSpPr>
          <p:cNvPr id="9221" name="Espace réservé de la date 5"/>
          <p:cNvSpPr>
            <a:spLocks noGrp="1"/>
          </p:cNvSpPr>
          <p:nvPr>
            <p:ph type="dt"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FC5CB6F4-AFDC-7B44-AA8B-6821C7621345}" type="datetime1">
              <a:rPr lang="fr-FR" sz="800" b="0" smtClean="0">
                <a:solidFill>
                  <a:schemeClr val="bg1"/>
                </a:solidFill>
              </a:rPr>
              <a:t>07/07/2021</a:t>
            </a:fld>
            <a:endParaRPr lang="fr-FR" sz="800" b="0">
              <a:solidFill>
                <a:schemeClr val="bg1"/>
              </a:solidFill>
            </a:endParaRPr>
          </a:p>
        </p:txBody>
      </p:sp>
      <p:sp>
        <p:nvSpPr>
          <p:cNvPr id="8" name="Rectangle 7"/>
          <p:cNvSpPr/>
          <p:nvPr/>
        </p:nvSpPr>
        <p:spPr>
          <a:xfrm>
            <a:off x="-2197100" y="0"/>
            <a:ext cx="1765300" cy="193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spAutoFit/>
          </a:bodyPr>
          <a:lstStyle/>
          <a:p>
            <a:r>
              <a:rPr lang="fr-FR" sz="1200" b="1">
                <a:solidFill>
                  <a:schemeClr val="tx1"/>
                </a:solidFill>
                <a:latin typeface="Arial" charset="0"/>
                <a:ea typeface="ヒラギノ角ゴ Pro W3" charset="0"/>
                <a:cs typeface="ヒラギノ角ゴ Pro W3" charset="0"/>
              </a:rPr>
              <a:t>Pour personnaliser le bas de page :</a:t>
            </a:r>
          </a:p>
          <a:p>
            <a:endParaRPr lang="fr-FR" sz="12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 Insertion / En-tête et pied de page »</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Personnaliser la zone date et la zone pied de page</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Cliquer sur appliquer partout</a:t>
            </a:r>
          </a:p>
        </p:txBody>
      </p:sp>
      <p:sp>
        <p:nvSpPr>
          <p:cNvPr id="9" name="Espace réservé du contenu 6"/>
          <p:cNvSpPr>
            <a:spLocks noGrp="1"/>
          </p:cNvSpPr>
          <p:nvPr>
            <p:ph idx="1"/>
          </p:nvPr>
        </p:nvSpPr>
        <p:spPr>
          <a:xfrm>
            <a:off x="737568" y="2040877"/>
            <a:ext cx="7596013" cy="3900537"/>
          </a:xfrm>
        </p:spPr>
        <p:txBody>
          <a:bodyPr/>
          <a:lstStyle/>
          <a:p>
            <a:pPr algn="just">
              <a:lnSpc>
                <a:spcPct val="150000"/>
              </a:lnSpc>
              <a:buFont typeface="Arial" panose="020B0604020202020204" pitchFamily="34" charset="0"/>
              <a:buChar char="•"/>
            </a:pPr>
            <a:r>
              <a:rPr lang="fr-FR" sz="1600" dirty="0"/>
              <a:t>Construction </a:t>
            </a:r>
            <a:r>
              <a:rPr lang="fr-FR" sz="1600" dirty="0" err="1"/>
              <a:t>methodology</a:t>
            </a:r>
            <a:r>
              <a:rPr lang="fr-FR" sz="1600" dirty="0"/>
              <a:t>:</a:t>
            </a:r>
          </a:p>
          <a:p>
            <a:pPr lvl="1" algn="just">
              <a:lnSpc>
                <a:spcPct val="150000"/>
              </a:lnSpc>
              <a:buFont typeface="Arial" panose="020B0604020202020204" pitchFamily="34" charset="0"/>
              <a:buChar char="•"/>
            </a:pPr>
            <a:r>
              <a:rPr lang="en-US" sz="1500" dirty="0"/>
              <a:t>Representative group of 22 people divided by gender, age, socio-professional category, region of residence and size of town. </a:t>
            </a:r>
          </a:p>
          <a:p>
            <a:pPr lvl="1" algn="just">
              <a:lnSpc>
                <a:spcPct val="150000"/>
              </a:lnSpc>
              <a:buFont typeface="Arial" panose="020B0604020202020204" pitchFamily="34" charset="0"/>
              <a:buChar char="•"/>
            </a:pPr>
            <a:r>
              <a:rPr lang="en-US" sz="1500" dirty="0"/>
              <a:t>Include citizens living in rural areas</a:t>
            </a:r>
            <a:endParaRPr lang="fr-FR" sz="1500" dirty="0"/>
          </a:p>
          <a:p>
            <a:pPr marL="285750" indent="-285750" algn="just">
              <a:lnSpc>
                <a:spcPct val="150000"/>
              </a:lnSpc>
              <a:buFont typeface="Arial" panose="020B0604020202020204" pitchFamily="34" charset="0"/>
              <a:buChar char="•"/>
            </a:pPr>
            <a:r>
              <a:rPr lang="en-US" sz="1600" dirty="0"/>
              <a:t>Organization of the panel consultation:</a:t>
            </a:r>
          </a:p>
          <a:p>
            <a:pPr marL="661988" lvl="2" indent="-285750" algn="just">
              <a:lnSpc>
                <a:spcPct val="150000"/>
              </a:lnSpc>
              <a:buFont typeface="Arial" panose="020B0604020202020204" pitchFamily="34" charset="0"/>
              <a:buChar char="•"/>
            </a:pPr>
            <a:r>
              <a:rPr lang="en-US" sz="1500" dirty="0"/>
              <a:t>A day of training on prevention issues</a:t>
            </a:r>
          </a:p>
          <a:p>
            <a:pPr marL="661988" lvl="2" indent="-285750" algn="just">
              <a:lnSpc>
                <a:spcPct val="150000"/>
              </a:lnSpc>
              <a:buFont typeface="Arial" panose="020B0604020202020204" pitchFamily="34" charset="0"/>
              <a:buChar char="•"/>
            </a:pPr>
            <a:r>
              <a:rPr lang="en-US" sz="1500" dirty="0"/>
              <a:t>A day of discussion and work on the Court's recommendations</a:t>
            </a:r>
          </a:p>
          <a:p>
            <a:pPr marL="376238" lvl="2" indent="0" algn="just">
              <a:lnSpc>
                <a:spcPct val="150000"/>
              </a:lnSpc>
              <a:buNone/>
            </a:pPr>
            <a:endParaRPr lang="fr-FR" sz="1500" b="0" dirty="0"/>
          </a:p>
          <a:p>
            <a:pPr marL="285750" indent="-285750" algn="just">
              <a:lnSpc>
                <a:spcPct val="150000"/>
              </a:lnSpc>
              <a:buFont typeface="Arial" panose="020B0604020202020204" pitchFamily="34" charset="0"/>
              <a:buChar char="•"/>
            </a:pPr>
            <a:r>
              <a:rPr lang="en-US" sz="1600" dirty="0"/>
              <a:t>Incorporating the panel's proposals into the Court's work</a:t>
            </a:r>
            <a:endParaRPr lang="fr-FR" sz="1600" dirty="0"/>
          </a:p>
        </p:txBody>
      </p:sp>
      <p:sp>
        <p:nvSpPr>
          <p:cNvPr id="10" name="Espace réservé du pied de page 6"/>
          <p:cNvSpPr>
            <a:spLocks noGrp="1"/>
          </p:cNvSpPr>
          <p:nvPr>
            <p:ph type="ftr" sz="quarter" idx="11"/>
          </p:nvPr>
        </p:nvSpPr>
        <p:spPr>
          <a:xfrm>
            <a:off x="1331913" y="6321425"/>
            <a:ext cx="6480175" cy="1793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en-US" sz="800" b="0" dirty="0">
                <a:solidFill>
                  <a:schemeClr val="bg1"/>
                </a:solidFill>
              </a:rPr>
              <a:t>Cour des comptes - Citizen consultation and evaluation of public policies</a:t>
            </a:r>
            <a:endParaRPr lang="fr-FR" sz="800" b="0" dirty="0">
              <a:solidFill>
                <a:schemeClr val="bg1"/>
              </a:solidFill>
            </a:endParaRPr>
          </a:p>
        </p:txBody>
      </p:sp>
    </p:spTree>
    <p:extLst>
      <p:ext uri="{BB962C8B-B14F-4D97-AF65-F5344CB8AC3E}">
        <p14:creationId xmlns:p14="http://schemas.microsoft.com/office/powerpoint/2010/main" val="877447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76263" y="1449388"/>
            <a:ext cx="7991475" cy="591489"/>
          </a:xfrm>
        </p:spPr>
        <p:txBody>
          <a:bodyPr/>
          <a:lstStyle/>
          <a:p>
            <a:pPr algn="ctr" eaLnBrk="1" fontAlgn="auto" hangingPunct="1">
              <a:spcAft>
                <a:spcPts val="0"/>
              </a:spcAft>
              <a:defRPr/>
            </a:pPr>
            <a:r>
              <a:rPr lang="fr-FR" dirty="0">
                <a:ea typeface="+mj-ea"/>
                <a:cs typeface="+mj-cs"/>
              </a:rPr>
              <a:t>conclusion</a:t>
            </a:r>
          </a:p>
        </p:txBody>
      </p:sp>
      <p:sp>
        <p:nvSpPr>
          <p:cNvPr id="9220" name="Espace réservé du numéro de diapositive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8DA160A1-1A6F-D845-8AC8-BD5FCE080353}" type="slidenum">
              <a:rPr lang="fr-FR" sz="800" b="0">
                <a:solidFill>
                  <a:schemeClr val="bg1"/>
                </a:solidFill>
              </a:rPr>
              <a:pPr/>
              <a:t>11</a:t>
            </a:fld>
            <a:endParaRPr lang="fr-FR" sz="800" b="0">
              <a:solidFill>
                <a:schemeClr val="bg1"/>
              </a:solidFill>
            </a:endParaRPr>
          </a:p>
        </p:txBody>
      </p:sp>
      <p:sp>
        <p:nvSpPr>
          <p:cNvPr id="9221" name="Espace réservé de la date 5"/>
          <p:cNvSpPr>
            <a:spLocks noGrp="1"/>
          </p:cNvSpPr>
          <p:nvPr>
            <p:ph type="dt"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FC5CB6F4-AFDC-7B44-AA8B-6821C7621345}" type="datetime1">
              <a:rPr lang="fr-FR" sz="800" b="0" smtClean="0">
                <a:solidFill>
                  <a:schemeClr val="bg1"/>
                </a:solidFill>
              </a:rPr>
              <a:t>07/07/2021</a:t>
            </a:fld>
            <a:endParaRPr lang="fr-FR" sz="800" b="0">
              <a:solidFill>
                <a:schemeClr val="bg1"/>
              </a:solidFill>
            </a:endParaRPr>
          </a:p>
        </p:txBody>
      </p:sp>
      <p:sp>
        <p:nvSpPr>
          <p:cNvPr id="8" name="Rectangle 7"/>
          <p:cNvSpPr/>
          <p:nvPr/>
        </p:nvSpPr>
        <p:spPr>
          <a:xfrm>
            <a:off x="-2197100" y="0"/>
            <a:ext cx="1765300" cy="193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spAutoFit/>
          </a:bodyPr>
          <a:lstStyle/>
          <a:p>
            <a:r>
              <a:rPr lang="fr-FR" sz="1200" b="1">
                <a:solidFill>
                  <a:schemeClr val="tx1"/>
                </a:solidFill>
                <a:latin typeface="Arial" charset="0"/>
                <a:ea typeface="ヒラギノ角ゴ Pro W3" charset="0"/>
                <a:cs typeface="ヒラギノ角ゴ Pro W3" charset="0"/>
              </a:rPr>
              <a:t>Pour personnaliser le bas de page :</a:t>
            </a:r>
          </a:p>
          <a:p>
            <a:endParaRPr lang="fr-FR" sz="12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 Insertion / En-tête et pied de page »</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Personnaliser la zone date et la zone pied de page</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Cliquer sur appliquer partout</a:t>
            </a:r>
          </a:p>
        </p:txBody>
      </p:sp>
      <p:sp>
        <p:nvSpPr>
          <p:cNvPr id="10" name="Espace réservé du pied de page 6"/>
          <p:cNvSpPr>
            <a:spLocks noGrp="1"/>
          </p:cNvSpPr>
          <p:nvPr>
            <p:ph type="ftr" sz="quarter" idx="11"/>
          </p:nvPr>
        </p:nvSpPr>
        <p:spPr>
          <a:xfrm>
            <a:off x="1331913" y="6321425"/>
            <a:ext cx="6480175" cy="1793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en-US" sz="800" b="0" dirty="0">
                <a:solidFill>
                  <a:schemeClr val="bg1"/>
                </a:solidFill>
              </a:rPr>
              <a:t>Cour des comptes - Citizen consultation and evaluation of public policies</a:t>
            </a:r>
            <a:endParaRPr lang="fr-FR" sz="800" b="0" dirty="0">
              <a:solidFill>
                <a:schemeClr val="bg1"/>
              </a:solidFill>
            </a:endParaRPr>
          </a:p>
        </p:txBody>
      </p:sp>
      <p:sp>
        <p:nvSpPr>
          <p:cNvPr id="2" name="ZoneTexte 1">
            <a:extLst>
              <a:ext uri="{FF2B5EF4-FFF2-40B4-BE49-F238E27FC236}">
                <a16:creationId xmlns:a16="http://schemas.microsoft.com/office/drawing/2014/main" id="{57D030BC-4E64-DA49-8496-987B380F5FBE}"/>
              </a:ext>
            </a:extLst>
          </p:cNvPr>
          <p:cNvSpPr txBox="1"/>
          <p:nvPr/>
        </p:nvSpPr>
        <p:spPr>
          <a:xfrm>
            <a:off x="6100997" y="2263515"/>
            <a:ext cx="184731" cy="369332"/>
          </a:xfrm>
          <a:prstGeom prst="rect">
            <a:avLst/>
          </a:prstGeom>
          <a:noFill/>
        </p:spPr>
        <p:txBody>
          <a:bodyPr wrap="none" rtlCol="0">
            <a:spAutoFit/>
          </a:bodyPr>
          <a:lstStyle/>
          <a:p>
            <a:endParaRPr lang="fr-FR" dirty="0"/>
          </a:p>
        </p:txBody>
      </p:sp>
      <p:sp>
        <p:nvSpPr>
          <p:cNvPr id="3" name="ZoneTexte 2">
            <a:extLst>
              <a:ext uri="{FF2B5EF4-FFF2-40B4-BE49-F238E27FC236}">
                <a16:creationId xmlns:a16="http://schemas.microsoft.com/office/drawing/2014/main" id="{E5AA09D7-A8B2-E646-AE22-CCAAEA7BAD7B}"/>
              </a:ext>
            </a:extLst>
          </p:cNvPr>
          <p:cNvSpPr txBox="1"/>
          <p:nvPr/>
        </p:nvSpPr>
        <p:spPr>
          <a:xfrm>
            <a:off x="755576" y="1772816"/>
            <a:ext cx="7632847" cy="3653372"/>
          </a:xfrm>
          <a:prstGeom prst="rect">
            <a:avLst/>
          </a:prstGeom>
          <a:noFill/>
        </p:spPr>
        <p:txBody>
          <a:bodyPr wrap="square" rtlCol="0">
            <a:spAutoFit/>
          </a:bodyPr>
          <a:lstStyle/>
          <a:p>
            <a:pPr algn="just">
              <a:lnSpc>
                <a:spcPct val="150000"/>
              </a:lnSpc>
              <a:buFont typeface="Arial" panose="020B0604020202020204" pitchFamily="34" charset="0"/>
              <a:buChar char="•"/>
            </a:pPr>
            <a:r>
              <a:rPr lang="en-US" sz="1600" b="1" dirty="0"/>
              <a:t> Feedback and work from the citizens' panel in support of the evaluation:</a:t>
            </a:r>
          </a:p>
          <a:p>
            <a:pPr lvl="1" algn="just">
              <a:lnSpc>
                <a:spcPct val="150000"/>
              </a:lnSpc>
              <a:buFont typeface="Arial" panose="020B0604020202020204" pitchFamily="34" charset="0"/>
              <a:buChar char="•"/>
            </a:pPr>
            <a:r>
              <a:rPr lang="en-US" sz="1600" dirty="0"/>
              <a:t>The establishment of an unprecedented space for dialogue between the members of the Court and the citizens</a:t>
            </a:r>
          </a:p>
          <a:p>
            <a:pPr lvl="1" algn="just">
              <a:lnSpc>
                <a:spcPct val="150000"/>
              </a:lnSpc>
              <a:buFont typeface="Arial" panose="020B0604020202020204" pitchFamily="34" charset="0"/>
              <a:buChar char="•"/>
            </a:pPr>
            <a:r>
              <a:rPr lang="en-US" sz="1600" dirty="0"/>
              <a:t>A shared view and expectations on the evolution of prevention</a:t>
            </a:r>
            <a:endParaRPr lang="fr-FR" sz="1600" dirty="0"/>
          </a:p>
          <a:p>
            <a:pPr lvl="1" algn="just">
              <a:lnSpc>
                <a:spcPct val="150000"/>
              </a:lnSpc>
              <a:buFont typeface="Arial" panose="020B0604020202020204" pitchFamily="34" charset="0"/>
              <a:buChar char="•"/>
            </a:pPr>
            <a:r>
              <a:rPr lang="en-US" sz="1600" dirty="0"/>
              <a:t>The panel confirms the Court's analysis and recommendations: occupational medicine, simplification of governance, fight against lobbying</a:t>
            </a:r>
          </a:p>
          <a:p>
            <a:pPr lvl="1" algn="just">
              <a:lnSpc>
                <a:spcPct val="150000"/>
              </a:lnSpc>
              <a:buFont typeface="Arial" panose="020B0604020202020204" pitchFamily="34" charset="0"/>
              <a:buChar char="•"/>
            </a:pPr>
            <a:r>
              <a:rPr lang="en-US" sz="1600" dirty="0"/>
              <a:t>The panel makes new proposals that are more or less integrated into the report: </a:t>
            </a:r>
          </a:p>
          <a:p>
            <a:pPr lvl="2" algn="just">
              <a:lnSpc>
                <a:spcPct val="150000"/>
              </a:lnSpc>
              <a:buFont typeface="Arial" panose="020B0604020202020204" pitchFamily="34" charset="0"/>
              <a:buChar char="•"/>
            </a:pPr>
            <a:r>
              <a:rPr lang="en-US" sz="1400" dirty="0"/>
              <a:t>Better inform users and patients by targeting communication more effectively</a:t>
            </a:r>
          </a:p>
          <a:p>
            <a:pPr lvl="2" algn="just">
              <a:lnSpc>
                <a:spcPct val="150000"/>
              </a:lnSpc>
              <a:buFont typeface="Arial" panose="020B0604020202020204" pitchFamily="34" charset="0"/>
              <a:buChar char="•"/>
            </a:pPr>
            <a:r>
              <a:rPr lang="en-US" sz="1400" dirty="0"/>
              <a:t>Acting on taxation through increased taxation on unhealthy products</a:t>
            </a:r>
            <a:endParaRPr lang="fr-FR" sz="1400" dirty="0"/>
          </a:p>
        </p:txBody>
      </p:sp>
    </p:spTree>
    <p:extLst>
      <p:ext uri="{BB962C8B-B14F-4D97-AF65-F5344CB8AC3E}">
        <p14:creationId xmlns:p14="http://schemas.microsoft.com/office/powerpoint/2010/main" val="295402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3"/>
          </p:nvPr>
        </p:nvSpPr>
        <p:spPr>
          <a:xfrm>
            <a:off x="1835696" y="1771898"/>
            <a:ext cx="6408712" cy="2089150"/>
          </a:xfrm>
        </p:spPr>
        <p:txBody>
          <a:bodyPr>
            <a:noAutofit/>
          </a:bodyPr>
          <a:lstStyle/>
          <a:p>
            <a:pPr eaLnBrk="1" hangingPunct="1"/>
            <a:r>
              <a:rPr lang="fr-FR" cap="none" dirty="0">
                <a:latin typeface="Times New Roman" charset="0"/>
              </a:rPr>
              <a:t>CONTEXT</a:t>
            </a:r>
          </a:p>
          <a:p>
            <a:r>
              <a:rPr lang="en-US" sz="2400" cap="none" dirty="0">
                <a:latin typeface="Times New Roman" charset="0"/>
              </a:rPr>
              <a:t>Participatory democracy and public policies</a:t>
            </a:r>
            <a:endParaRPr lang="fr-FR" sz="2000" cap="none" dirty="0">
              <a:latin typeface="Times New Roman" charset="0"/>
            </a:endParaRPr>
          </a:p>
        </p:txBody>
      </p:sp>
      <p:sp>
        <p:nvSpPr>
          <p:cNvPr id="7172" name="Espace réservé de la date 3"/>
          <p:cNvSpPr>
            <a:spLocks noGrp="1"/>
          </p:cNvSpPr>
          <p:nvPr>
            <p:ph type="dt" sz="quarter" idx="1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63B93AAA-8D95-5242-A693-4DEFB95B7BEC}" type="datetime1">
              <a:rPr lang="fr-FR" sz="100" b="0" smtClean="0">
                <a:solidFill>
                  <a:schemeClr val="bg1"/>
                </a:solidFill>
              </a:rPr>
              <a:t>07/07/2021</a:t>
            </a:fld>
            <a:endParaRPr lang="fr-FR" sz="100" b="0">
              <a:solidFill>
                <a:schemeClr val="bg1"/>
              </a:solidFill>
            </a:endParaRPr>
          </a:p>
        </p:txBody>
      </p:sp>
      <p:sp>
        <p:nvSpPr>
          <p:cNvPr id="7173" name="Espace réservé du numéro de diapositive 6"/>
          <p:cNvSpPr>
            <a:spLocks noGrp="1"/>
          </p:cNvSpPr>
          <p:nvPr>
            <p:ph type="sldNum" sz="quarter" idx="16"/>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902F5B6D-AD7D-9F43-BD82-15DD120F34D1}" type="slidenum">
              <a:rPr lang="fr-FR" sz="100" b="0">
                <a:solidFill>
                  <a:schemeClr val="bg1"/>
                </a:solidFill>
              </a:rPr>
              <a:pPr/>
              <a:t>2</a:t>
            </a:fld>
            <a:endParaRPr lang="fr-FR" sz="100" b="0">
              <a:solidFill>
                <a:schemeClr val="bg1"/>
              </a:solidFill>
            </a:endParaRPr>
          </a:p>
        </p:txBody>
      </p:sp>
      <p:sp>
        <p:nvSpPr>
          <p:cNvPr id="7174" name="Espace réservé du pied de page 7"/>
          <p:cNvSpPr>
            <a:spLocks noGrp="1"/>
          </p:cNvSpPr>
          <p:nvPr>
            <p:ph type="ftr" sz="quarter" idx="17"/>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fr-FR" sz="100" b="0">
                <a:solidFill>
                  <a:schemeClr val="bg1"/>
                </a:solidFill>
              </a:rPr>
              <a:t>Cour des comptes - Rappel du titre de la présentation</a:t>
            </a:r>
          </a:p>
        </p:txBody>
      </p:sp>
    </p:spTree>
    <p:extLst>
      <p:ext uri="{BB962C8B-B14F-4D97-AF65-F5344CB8AC3E}">
        <p14:creationId xmlns:p14="http://schemas.microsoft.com/office/powerpoint/2010/main" val="1418739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fontAlgn="auto">
              <a:spcAft>
                <a:spcPts val="0"/>
              </a:spcAft>
              <a:defRPr/>
            </a:pPr>
            <a:r>
              <a:rPr lang="en-US" dirty="0">
                <a:ea typeface="+mj-ea"/>
                <a:cs typeface="+mj-cs"/>
              </a:rPr>
              <a:t>Increase citizen involvement in evaluation of public policy</a:t>
            </a:r>
            <a:endParaRPr lang="fr-FR" dirty="0">
              <a:ea typeface="+mj-ea"/>
              <a:cs typeface="+mj-cs"/>
            </a:endParaRPr>
          </a:p>
        </p:txBody>
      </p:sp>
      <p:sp>
        <p:nvSpPr>
          <p:cNvPr id="9220" name="Espace réservé du numéro de diapositive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8DA160A1-1A6F-D845-8AC8-BD5FCE080353}" type="slidenum">
              <a:rPr lang="fr-FR" sz="800" b="0">
                <a:solidFill>
                  <a:schemeClr val="bg1"/>
                </a:solidFill>
              </a:rPr>
              <a:pPr/>
              <a:t>3</a:t>
            </a:fld>
            <a:endParaRPr lang="fr-FR" sz="800" b="0">
              <a:solidFill>
                <a:schemeClr val="bg1"/>
              </a:solidFill>
            </a:endParaRPr>
          </a:p>
        </p:txBody>
      </p:sp>
      <p:sp>
        <p:nvSpPr>
          <p:cNvPr id="9221" name="Espace réservé de la date 5"/>
          <p:cNvSpPr>
            <a:spLocks noGrp="1"/>
          </p:cNvSpPr>
          <p:nvPr>
            <p:ph type="dt"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FC5CB6F4-AFDC-7B44-AA8B-6821C7621345}" type="datetime1">
              <a:rPr lang="fr-FR" sz="800" b="0" smtClean="0">
                <a:solidFill>
                  <a:schemeClr val="bg1"/>
                </a:solidFill>
              </a:rPr>
              <a:t>07/07/2021</a:t>
            </a:fld>
            <a:endParaRPr lang="fr-FR" sz="800" b="0" dirty="0">
              <a:solidFill>
                <a:schemeClr val="bg1"/>
              </a:solidFill>
            </a:endParaRPr>
          </a:p>
        </p:txBody>
      </p:sp>
      <p:sp>
        <p:nvSpPr>
          <p:cNvPr id="9222" name="Espace réservé du pied de page 6"/>
          <p:cNvSpPr>
            <a:spLocks noGrp="1"/>
          </p:cNvSpPr>
          <p:nvPr>
            <p:ph type="ftr" sz="quarter" idx="1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en-US" sz="800" b="0" dirty="0">
                <a:solidFill>
                  <a:schemeClr val="bg1"/>
                </a:solidFill>
              </a:rPr>
              <a:t>Cour des comptes - Citizen consultation and evaluation of public policies</a:t>
            </a:r>
            <a:endParaRPr lang="fr-FR" sz="800" b="0" dirty="0">
              <a:solidFill>
                <a:schemeClr val="bg1"/>
              </a:solidFill>
            </a:endParaRPr>
          </a:p>
        </p:txBody>
      </p:sp>
      <p:sp>
        <p:nvSpPr>
          <p:cNvPr id="8" name="Rectangle 7"/>
          <p:cNvSpPr/>
          <p:nvPr/>
        </p:nvSpPr>
        <p:spPr>
          <a:xfrm>
            <a:off x="-2197100" y="0"/>
            <a:ext cx="1765300" cy="193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spAutoFit/>
          </a:bodyPr>
          <a:lstStyle/>
          <a:p>
            <a:r>
              <a:rPr lang="fr-FR" sz="1200" b="1">
                <a:solidFill>
                  <a:schemeClr val="tx1"/>
                </a:solidFill>
                <a:latin typeface="Arial" charset="0"/>
                <a:ea typeface="ヒラギノ角ゴ Pro W3" charset="0"/>
                <a:cs typeface="ヒラギノ角ゴ Pro W3" charset="0"/>
              </a:rPr>
              <a:t>Pour personnaliser le bas de page :</a:t>
            </a:r>
          </a:p>
          <a:p>
            <a:endParaRPr lang="fr-FR" sz="12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 Insertion / En-tête et pied de page »</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Personnaliser la zone date et la zone pied de page</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Cliquer sur appliquer partout</a:t>
            </a:r>
          </a:p>
        </p:txBody>
      </p:sp>
      <p:sp>
        <p:nvSpPr>
          <p:cNvPr id="9" name="Espace réservé du contenu 6"/>
          <p:cNvSpPr>
            <a:spLocks noGrp="1"/>
          </p:cNvSpPr>
          <p:nvPr>
            <p:ph idx="1"/>
          </p:nvPr>
        </p:nvSpPr>
        <p:spPr>
          <a:xfrm>
            <a:off x="737568" y="2168525"/>
            <a:ext cx="7596013" cy="4152899"/>
          </a:xfrm>
        </p:spPr>
        <p:txBody>
          <a:bodyPr/>
          <a:lstStyle/>
          <a:p>
            <a:pPr algn="just">
              <a:lnSpc>
                <a:spcPct val="150000"/>
              </a:lnSpc>
              <a:buFont typeface="Arial" panose="020B0604020202020204" pitchFamily="34" charset="0"/>
              <a:buChar char="•"/>
            </a:pPr>
            <a:r>
              <a:rPr lang="en-US" sz="1600" dirty="0"/>
              <a:t>Participatory democracy at national level is a relatively recent phenomenon. </a:t>
            </a:r>
          </a:p>
          <a:p>
            <a:pPr algn="just">
              <a:lnSpc>
                <a:spcPct val="150000"/>
              </a:lnSpc>
              <a:buFont typeface="Arial" panose="020B0604020202020204" pitchFamily="34" charset="0"/>
              <a:buChar char="•"/>
            </a:pPr>
            <a:r>
              <a:rPr lang="en-US" sz="1600" dirty="0"/>
              <a:t>Accelerated by the “Yellow Vest” movement</a:t>
            </a:r>
          </a:p>
          <a:p>
            <a:pPr lvl="1" algn="just">
              <a:buFont typeface="Arial" panose="020B0604020202020204" pitchFamily="34" charset="0"/>
              <a:buChar char="•"/>
            </a:pPr>
            <a:r>
              <a:rPr lang="en-US" sz="1600" dirty="0"/>
              <a:t>A protest movement against the government and the elites that dates back to 2019 and lasted almost a year and still endures, yet with lower intensity. </a:t>
            </a:r>
            <a:r>
              <a:rPr lang="fr-FR" sz="1600" dirty="0"/>
              <a:t> </a:t>
            </a:r>
          </a:p>
          <a:p>
            <a:pPr algn="just">
              <a:lnSpc>
                <a:spcPct val="150000"/>
              </a:lnSpc>
              <a:buFont typeface="Arial" panose="020B0604020202020204" pitchFamily="34" charset="0"/>
              <a:buChar char="•"/>
            </a:pPr>
            <a:r>
              <a:rPr lang="en-US" sz="1600" dirty="0"/>
              <a:t>A reconsideration of evaluation and investigation methods</a:t>
            </a:r>
          </a:p>
          <a:p>
            <a:pPr lvl="1" algn="just">
              <a:lnSpc>
                <a:spcPct val="150000"/>
              </a:lnSpc>
              <a:buFont typeface="Arial" panose="020B0604020202020204" pitchFamily="34" charset="0"/>
              <a:buChar char="•"/>
            </a:pPr>
            <a:r>
              <a:rPr lang="en-US" sz="1600" dirty="0"/>
              <a:t>The Court contributed to the "Grand </a:t>
            </a:r>
            <a:r>
              <a:rPr lang="en-US" sz="1600" dirty="0" err="1"/>
              <a:t>Débat</a:t>
            </a:r>
            <a:r>
              <a:rPr lang="en-US" sz="1600" dirty="0"/>
              <a:t> National"</a:t>
            </a:r>
          </a:p>
          <a:p>
            <a:pPr algn="just">
              <a:lnSpc>
                <a:spcPct val="150000"/>
              </a:lnSpc>
              <a:buFont typeface="Arial" panose="020B0604020202020204" pitchFamily="34" charset="0"/>
              <a:buChar char="•"/>
            </a:pPr>
            <a:r>
              <a:rPr lang="en-US" sz="1600" dirty="0"/>
              <a:t>The Court has integrated this issue into its work</a:t>
            </a:r>
          </a:p>
          <a:p>
            <a:pPr lvl="1" algn="just">
              <a:lnSpc>
                <a:spcPct val="150000"/>
              </a:lnSpc>
              <a:buFont typeface="Arial" panose="020B0604020202020204" pitchFamily="34" charset="0"/>
              <a:buChar char="•"/>
            </a:pPr>
            <a:r>
              <a:rPr lang="en-US" sz="1600" dirty="0"/>
              <a:t>As early as 2012, the Court used opinion polls in support of its evaluations: tobacco (2012), alcohol (2016), and autism (2017) reports</a:t>
            </a:r>
            <a:endParaRPr lang="fr-F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fontAlgn="auto">
              <a:spcAft>
                <a:spcPts val="0"/>
              </a:spcAft>
              <a:defRPr/>
            </a:pPr>
            <a:r>
              <a:rPr lang="en-US" dirty="0">
                <a:ea typeface="+mj-ea"/>
                <a:cs typeface="+mj-cs"/>
              </a:rPr>
              <a:t>Participatory democracy IN THE HEALTH FIELD</a:t>
            </a:r>
            <a:endParaRPr lang="fr-FR" dirty="0">
              <a:ea typeface="+mj-ea"/>
              <a:cs typeface="+mj-cs"/>
            </a:endParaRPr>
          </a:p>
        </p:txBody>
      </p:sp>
      <p:sp>
        <p:nvSpPr>
          <p:cNvPr id="9220" name="Espace réservé du numéro de diapositive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8DA160A1-1A6F-D845-8AC8-BD5FCE080353}" type="slidenum">
              <a:rPr lang="fr-FR" sz="800" b="0">
                <a:solidFill>
                  <a:schemeClr val="bg1"/>
                </a:solidFill>
              </a:rPr>
              <a:pPr/>
              <a:t>4</a:t>
            </a:fld>
            <a:endParaRPr lang="fr-FR" sz="800" b="0">
              <a:solidFill>
                <a:schemeClr val="bg1"/>
              </a:solidFill>
            </a:endParaRPr>
          </a:p>
        </p:txBody>
      </p:sp>
      <p:sp>
        <p:nvSpPr>
          <p:cNvPr id="9221" name="Espace réservé de la date 5"/>
          <p:cNvSpPr>
            <a:spLocks noGrp="1"/>
          </p:cNvSpPr>
          <p:nvPr>
            <p:ph type="dt"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FC5CB6F4-AFDC-7B44-AA8B-6821C7621345}" type="datetime1">
              <a:rPr lang="fr-FR" sz="800" b="0" smtClean="0">
                <a:solidFill>
                  <a:schemeClr val="bg1"/>
                </a:solidFill>
              </a:rPr>
              <a:t>07/07/2021</a:t>
            </a:fld>
            <a:endParaRPr lang="fr-FR" sz="800" b="0">
              <a:solidFill>
                <a:schemeClr val="bg1"/>
              </a:solidFill>
            </a:endParaRPr>
          </a:p>
        </p:txBody>
      </p:sp>
      <p:sp>
        <p:nvSpPr>
          <p:cNvPr id="8" name="Rectangle 7"/>
          <p:cNvSpPr/>
          <p:nvPr/>
        </p:nvSpPr>
        <p:spPr>
          <a:xfrm>
            <a:off x="-2197100" y="0"/>
            <a:ext cx="1765300" cy="193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spAutoFit/>
          </a:bodyPr>
          <a:lstStyle/>
          <a:p>
            <a:r>
              <a:rPr lang="fr-FR" sz="1200" b="1">
                <a:solidFill>
                  <a:schemeClr val="tx1"/>
                </a:solidFill>
                <a:latin typeface="Arial" charset="0"/>
                <a:ea typeface="ヒラギノ角ゴ Pro W3" charset="0"/>
                <a:cs typeface="ヒラギノ角ゴ Pro W3" charset="0"/>
              </a:rPr>
              <a:t>Pour personnaliser le bas de page :</a:t>
            </a:r>
          </a:p>
          <a:p>
            <a:endParaRPr lang="fr-FR" sz="12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 Insertion / En-tête et pied de page »</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Personnaliser la zone date et la zone pied de page</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Cliquer sur appliquer partout</a:t>
            </a:r>
          </a:p>
        </p:txBody>
      </p:sp>
      <p:sp>
        <p:nvSpPr>
          <p:cNvPr id="9" name="Espace réservé du contenu 6"/>
          <p:cNvSpPr>
            <a:spLocks noGrp="1"/>
          </p:cNvSpPr>
          <p:nvPr>
            <p:ph idx="1"/>
          </p:nvPr>
        </p:nvSpPr>
        <p:spPr>
          <a:xfrm>
            <a:off x="773993" y="2168525"/>
            <a:ext cx="7596013" cy="3900537"/>
          </a:xfrm>
        </p:spPr>
        <p:txBody>
          <a:bodyPr/>
          <a:lstStyle/>
          <a:p>
            <a:pPr algn="just">
              <a:lnSpc>
                <a:spcPct val="150000"/>
              </a:lnSpc>
              <a:buFont typeface="Arial" panose="020B0604020202020204" pitchFamily="34" charset="0"/>
              <a:buChar char="•"/>
            </a:pPr>
            <a:r>
              <a:rPr lang="en-US" sz="1600" dirty="0"/>
              <a:t>A long-standing issue, which emerged in the 1970s : </a:t>
            </a:r>
            <a:r>
              <a:rPr lang="en-US" sz="1600" b="0" dirty="0"/>
              <a:t>European Charter of Patient's rights, 1979</a:t>
            </a:r>
          </a:p>
          <a:p>
            <a:pPr algn="just">
              <a:lnSpc>
                <a:spcPct val="150000"/>
              </a:lnSpc>
              <a:buFont typeface="Arial" panose="020B0604020202020204" pitchFamily="34" charset="0"/>
              <a:buChar char="•"/>
            </a:pPr>
            <a:r>
              <a:rPr lang="en-US" sz="1600" dirty="0"/>
              <a:t>Then carried by several major moments that led to the definition of the concept of "health democracy”</a:t>
            </a:r>
          </a:p>
          <a:p>
            <a:pPr lvl="1" algn="just">
              <a:buFont typeface="Arial" panose="020B0604020202020204" pitchFamily="34" charset="0"/>
              <a:buChar char="•"/>
            </a:pPr>
            <a:r>
              <a:rPr lang="en-US" dirty="0"/>
              <a:t>The creation of the National Health Conference in 1996 and of the Regional Centers of Health and the Associative Collective on Health </a:t>
            </a:r>
          </a:p>
          <a:p>
            <a:pPr lvl="1" algn="just">
              <a:buFont typeface="Arial" panose="020B0604020202020204" pitchFamily="34" charset="0"/>
              <a:buChar char="•"/>
            </a:pPr>
            <a:r>
              <a:rPr lang="en-US" dirty="0"/>
              <a:t>The "</a:t>
            </a:r>
            <a:r>
              <a:rPr lang="en-US" dirty="0" err="1"/>
              <a:t>Etats</a:t>
            </a:r>
            <a:r>
              <a:rPr lang="en-US" dirty="0"/>
              <a:t> </a:t>
            </a:r>
            <a:r>
              <a:rPr lang="en-US" dirty="0" err="1"/>
              <a:t>Généraux</a:t>
            </a:r>
            <a:r>
              <a:rPr lang="en-US" dirty="0"/>
              <a:t> de la santé": involving all the stakeholders in the health system in the development and implementation of health policies</a:t>
            </a:r>
            <a:endParaRPr lang="en-US" sz="1600" dirty="0"/>
          </a:p>
          <a:p>
            <a:pPr algn="just">
              <a:lnSpc>
                <a:spcPct val="150000"/>
              </a:lnSpc>
              <a:buFont typeface="Arial" panose="020B0604020202020204" pitchFamily="34" charset="0"/>
              <a:buChar char="•"/>
            </a:pPr>
            <a:r>
              <a:rPr lang="en-US" sz="1600" dirty="0"/>
              <a:t>Still recent developments</a:t>
            </a:r>
          </a:p>
          <a:p>
            <a:pPr algn="just">
              <a:lnSpc>
                <a:spcPct val="150000"/>
              </a:lnSpc>
              <a:buFont typeface="Arial" panose="020B0604020202020204" pitchFamily="34" charset="0"/>
              <a:buChar char="•"/>
            </a:pPr>
            <a:r>
              <a:rPr lang="en-US" sz="1600" dirty="0"/>
              <a:t>Citizen consultation in the evaluation of public health policies: impact analysis and evaluation of the quality of care</a:t>
            </a:r>
            <a:endParaRPr lang="fr-FR" sz="1600" dirty="0"/>
          </a:p>
        </p:txBody>
      </p:sp>
      <p:sp>
        <p:nvSpPr>
          <p:cNvPr id="10" name="Espace réservé du pied de page 6"/>
          <p:cNvSpPr>
            <a:spLocks noGrp="1"/>
          </p:cNvSpPr>
          <p:nvPr>
            <p:ph type="ftr" sz="quarter" idx="11"/>
          </p:nvPr>
        </p:nvSpPr>
        <p:spPr>
          <a:xfrm>
            <a:off x="1331913" y="6321425"/>
            <a:ext cx="6480175" cy="1793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en-US" sz="800" b="0" dirty="0">
                <a:solidFill>
                  <a:schemeClr val="bg1"/>
                </a:solidFill>
              </a:rPr>
              <a:t>Cour des comptes - Citizen consultation and evaluation of public policies</a:t>
            </a:r>
            <a:endParaRPr lang="fr-FR" sz="800" b="0" dirty="0">
              <a:solidFill>
                <a:schemeClr val="bg1"/>
              </a:solidFill>
            </a:endParaRPr>
          </a:p>
        </p:txBody>
      </p:sp>
    </p:spTree>
    <p:extLst>
      <p:ext uri="{BB962C8B-B14F-4D97-AF65-F5344CB8AC3E}">
        <p14:creationId xmlns:p14="http://schemas.microsoft.com/office/powerpoint/2010/main" val="2301504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3"/>
          </p:nvPr>
        </p:nvSpPr>
        <p:spPr>
          <a:xfrm>
            <a:off x="971600" y="1771898"/>
            <a:ext cx="7272808" cy="2089150"/>
          </a:xfrm>
        </p:spPr>
        <p:txBody>
          <a:bodyPr>
            <a:noAutofit/>
          </a:bodyPr>
          <a:lstStyle/>
          <a:p>
            <a:pPr eaLnBrk="1" hangingPunct="1"/>
            <a:r>
              <a:rPr lang="fr-FR" cap="none" dirty="0">
                <a:latin typeface="Times New Roman" charset="0"/>
              </a:rPr>
              <a:t>THE EVALUATION</a:t>
            </a:r>
          </a:p>
          <a:p>
            <a:r>
              <a:rPr lang="en-US" sz="2400" cap="none" dirty="0">
                <a:latin typeface="Times New Roman" charset="0"/>
              </a:rPr>
              <a:t>Evaluation of public health prevention policies</a:t>
            </a:r>
          </a:p>
        </p:txBody>
      </p:sp>
      <p:sp>
        <p:nvSpPr>
          <p:cNvPr id="7172" name="Espace réservé de la date 3"/>
          <p:cNvSpPr>
            <a:spLocks noGrp="1"/>
          </p:cNvSpPr>
          <p:nvPr>
            <p:ph type="dt" sz="quarter" idx="1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63B93AAA-8D95-5242-A693-4DEFB95B7BEC}" type="datetime1">
              <a:rPr lang="fr-FR" sz="100" b="0" smtClean="0">
                <a:solidFill>
                  <a:schemeClr val="bg1"/>
                </a:solidFill>
              </a:rPr>
              <a:t>07/07/2021</a:t>
            </a:fld>
            <a:endParaRPr lang="fr-FR" sz="100" b="0">
              <a:solidFill>
                <a:schemeClr val="bg1"/>
              </a:solidFill>
            </a:endParaRPr>
          </a:p>
        </p:txBody>
      </p:sp>
      <p:sp>
        <p:nvSpPr>
          <p:cNvPr id="7173" name="Espace réservé du numéro de diapositive 6"/>
          <p:cNvSpPr>
            <a:spLocks noGrp="1"/>
          </p:cNvSpPr>
          <p:nvPr>
            <p:ph type="sldNum" sz="quarter" idx="16"/>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902F5B6D-AD7D-9F43-BD82-15DD120F34D1}" type="slidenum">
              <a:rPr lang="fr-FR" sz="100" b="0">
                <a:solidFill>
                  <a:schemeClr val="bg1"/>
                </a:solidFill>
              </a:rPr>
              <a:pPr/>
              <a:t>5</a:t>
            </a:fld>
            <a:endParaRPr lang="fr-FR" sz="100" b="0">
              <a:solidFill>
                <a:schemeClr val="bg1"/>
              </a:solidFill>
            </a:endParaRPr>
          </a:p>
        </p:txBody>
      </p:sp>
      <p:sp>
        <p:nvSpPr>
          <p:cNvPr id="7174" name="Espace réservé du pied de page 7"/>
          <p:cNvSpPr>
            <a:spLocks noGrp="1"/>
          </p:cNvSpPr>
          <p:nvPr>
            <p:ph type="ftr" sz="quarter" idx="17"/>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fr-FR" sz="100" b="0">
                <a:solidFill>
                  <a:schemeClr val="bg1"/>
                </a:solidFill>
              </a:rPr>
              <a:t>Cour des comptes - Rappel du titre de la présentation</a:t>
            </a:r>
          </a:p>
        </p:txBody>
      </p:sp>
    </p:spTree>
    <p:extLst>
      <p:ext uri="{BB962C8B-B14F-4D97-AF65-F5344CB8AC3E}">
        <p14:creationId xmlns:p14="http://schemas.microsoft.com/office/powerpoint/2010/main" val="3430836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76263" y="1449388"/>
            <a:ext cx="7991475" cy="591489"/>
          </a:xfrm>
        </p:spPr>
        <p:txBody>
          <a:bodyPr/>
          <a:lstStyle/>
          <a:p>
            <a:pPr algn="ctr" fontAlgn="auto">
              <a:spcAft>
                <a:spcPts val="0"/>
              </a:spcAft>
              <a:defRPr/>
            </a:pPr>
            <a:r>
              <a:rPr lang="fr-FR" dirty="0" err="1">
                <a:ea typeface="+mj-ea"/>
                <a:cs typeface="+mj-cs"/>
              </a:rPr>
              <a:t>Presentation</a:t>
            </a:r>
            <a:r>
              <a:rPr lang="fr-FR" dirty="0">
                <a:ea typeface="+mj-ea"/>
                <a:cs typeface="+mj-cs"/>
              </a:rPr>
              <a:t> of the EVALUATION</a:t>
            </a:r>
          </a:p>
        </p:txBody>
      </p:sp>
      <p:sp>
        <p:nvSpPr>
          <p:cNvPr id="9220" name="Espace réservé du numéro de diapositive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8DA160A1-1A6F-D845-8AC8-BD5FCE080353}" type="slidenum">
              <a:rPr lang="fr-FR" sz="800" b="0">
                <a:solidFill>
                  <a:schemeClr val="bg1"/>
                </a:solidFill>
              </a:rPr>
              <a:pPr/>
              <a:t>6</a:t>
            </a:fld>
            <a:endParaRPr lang="fr-FR" sz="800" b="0">
              <a:solidFill>
                <a:schemeClr val="bg1"/>
              </a:solidFill>
            </a:endParaRPr>
          </a:p>
        </p:txBody>
      </p:sp>
      <p:sp>
        <p:nvSpPr>
          <p:cNvPr id="9221" name="Espace réservé de la date 5"/>
          <p:cNvSpPr>
            <a:spLocks noGrp="1"/>
          </p:cNvSpPr>
          <p:nvPr>
            <p:ph type="dt"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FC5CB6F4-AFDC-7B44-AA8B-6821C7621345}" type="datetime1">
              <a:rPr lang="fr-FR" sz="800" b="0" smtClean="0">
                <a:solidFill>
                  <a:schemeClr val="bg1"/>
                </a:solidFill>
              </a:rPr>
              <a:t>07/07/2021</a:t>
            </a:fld>
            <a:endParaRPr lang="fr-FR" sz="800" b="0">
              <a:solidFill>
                <a:schemeClr val="bg1"/>
              </a:solidFill>
            </a:endParaRPr>
          </a:p>
        </p:txBody>
      </p:sp>
      <p:sp>
        <p:nvSpPr>
          <p:cNvPr id="8" name="Rectangle 7"/>
          <p:cNvSpPr/>
          <p:nvPr/>
        </p:nvSpPr>
        <p:spPr>
          <a:xfrm>
            <a:off x="-2197100" y="0"/>
            <a:ext cx="1765300" cy="193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spAutoFit/>
          </a:bodyPr>
          <a:lstStyle/>
          <a:p>
            <a:r>
              <a:rPr lang="fr-FR" sz="1200" b="1">
                <a:solidFill>
                  <a:schemeClr val="tx1"/>
                </a:solidFill>
                <a:latin typeface="Arial" charset="0"/>
                <a:ea typeface="ヒラギノ角ゴ Pro W3" charset="0"/>
                <a:cs typeface="ヒラギノ角ゴ Pro W3" charset="0"/>
              </a:rPr>
              <a:t>Pour personnaliser le bas de page :</a:t>
            </a:r>
          </a:p>
          <a:p>
            <a:endParaRPr lang="fr-FR" sz="12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 Insertion / En-tête et pied de page »</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Personnaliser la zone date et la zone pied de page</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Cliquer sur appliquer partout</a:t>
            </a:r>
          </a:p>
        </p:txBody>
      </p:sp>
      <p:sp>
        <p:nvSpPr>
          <p:cNvPr id="9" name="Espace réservé du contenu 6"/>
          <p:cNvSpPr>
            <a:spLocks noGrp="1"/>
          </p:cNvSpPr>
          <p:nvPr>
            <p:ph idx="1"/>
          </p:nvPr>
        </p:nvSpPr>
        <p:spPr>
          <a:xfrm>
            <a:off x="737568" y="2040877"/>
            <a:ext cx="7596013" cy="3900537"/>
          </a:xfrm>
        </p:spPr>
        <p:txBody>
          <a:bodyPr/>
          <a:lstStyle/>
          <a:p>
            <a:pPr algn="just">
              <a:lnSpc>
                <a:spcPct val="150000"/>
              </a:lnSpc>
              <a:buFont typeface="Arial" panose="020B0604020202020204" pitchFamily="34" charset="0"/>
              <a:buChar char="•"/>
            </a:pPr>
            <a:r>
              <a:rPr lang="en-US" sz="1600" dirty="0"/>
              <a:t>An evaluation of prevention policies for three chronic diseases (cancer, diabetes, </a:t>
            </a:r>
            <a:r>
              <a:rPr lang="en-US" sz="1600" dirty="0" err="1"/>
              <a:t>neurocardiovascular</a:t>
            </a:r>
            <a:r>
              <a:rPr lang="en-US" sz="1600" dirty="0"/>
              <a:t> diseases)</a:t>
            </a:r>
          </a:p>
          <a:p>
            <a:pPr algn="just">
              <a:lnSpc>
                <a:spcPct val="150000"/>
              </a:lnSpc>
              <a:buFont typeface="Arial" panose="020B0604020202020204" pitchFamily="34" charset="0"/>
              <a:buChar char="•"/>
            </a:pPr>
            <a:r>
              <a:rPr lang="en-US" sz="1600" dirty="0"/>
              <a:t>Commissioned by the Parliament, the survey analyses the results, strategies and governance methods</a:t>
            </a:r>
          </a:p>
          <a:p>
            <a:pPr algn="just">
              <a:lnSpc>
                <a:spcPct val="150000"/>
              </a:lnSpc>
              <a:buFont typeface="Arial" panose="020B0604020202020204" pitchFamily="34" charset="0"/>
              <a:buChar char="•"/>
            </a:pPr>
            <a:r>
              <a:rPr lang="en-US" sz="1600" dirty="0"/>
              <a:t>A particular interest in issues of "health democracy"</a:t>
            </a:r>
          </a:p>
          <a:p>
            <a:pPr algn="just">
              <a:lnSpc>
                <a:spcPct val="150000"/>
              </a:lnSpc>
              <a:buFont typeface="Arial" panose="020B0604020202020204" pitchFamily="34" charset="0"/>
              <a:buChar char="•"/>
            </a:pPr>
            <a:r>
              <a:rPr lang="en-US" sz="1600" dirty="0"/>
              <a:t>The citizen consultation took place on two occasions: an opinion poll and a citizens' panel</a:t>
            </a:r>
            <a:endParaRPr lang="fr-FR" sz="1600" dirty="0"/>
          </a:p>
        </p:txBody>
      </p:sp>
      <p:sp>
        <p:nvSpPr>
          <p:cNvPr id="10" name="Espace réservé du pied de page 6"/>
          <p:cNvSpPr>
            <a:spLocks noGrp="1"/>
          </p:cNvSpPr>
          <p:nvPr>
            <p:ph type="ftr" sz="quarter" idx="11"/>
          </p:nvPr>
        </p:nvSpPr>
        <p:spPr>
          <a:xfrm>
            <a:off x="1331913" y="6321425"/>
            <a:ext cx="6480175" cy="1793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en-US" sz="800" b="0" dirty="0">
                <a:solidFill>
                  <a:schemeClr val="bg1"/>
                </a:solidFill>
              </a:rPr>
              <a:t>Cour des comptes - Citizen consultation and evaluation of public policies</a:t>
            </a:r>
            <a:endParaRPr lang="fr-FR" sz="800" b="0" dirty="0">
              <a:solidFill>
                <a:schemeClr val="bg1"/>
              </a:solidFill>
            </a:endParaRPr>
          </a:p>
        </p:txBody>
      </p:sp>
    </p:spTree>
    <p:extLst>
      <p:ext uri="{BB962C8B-B14F-4D97-AF65-F5344CB8AC3E}">
        <p14:creationId xmlns:p14="http://schemas.microsoft.com/office/powerpoint/2010/main" val="2671393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3"/>
          </p:nvPr>
        </p:nvSpPr>
        <p:spPr>
          <a:xfrm>
            <a:off x="1691680" y="1771898"/>
            <a:ext cx="6552728" cy="2089150"/>
          </a:xfrm>
        </p:spPr>
        <p:txBody>
          <a:bodyPr>
            <a:noAutofit/>
          </a:bodyPr>
          <a:lstStyle/>
          <a:p>
            <a:r>
              <a:rPr lang="en-US" cap="none" dirty="0">
                <a:latin typeface="Times New Roman" charset="0"/>
              </a:rPr>
              <a:t>METHODOLOGY</a:t>
            </a:r>
          </a:p>
          <a:p>
            <a:r>
              <a:rPr lang="en-US" sz="2400" cap="none" dirty="0">
                <a:latin typeface="Times New Roman" charset="0"/>
              </a:rPr>
              <a:t>Involving citizens in the evaluation of public policies</a:t>
            </a:r>
            <a:endParaRPr lang="fr-FR" sz="1400" cap="none" dirty="0">
              <a:latin typeface="Times New Roman" charset="0"/>
            </a:endParaRPr>
          </a:p>
        </p:txBody>
      </p:sp>
      <p:sp>
        <p:nvSpPr>
          <p:cNvPr id="7172" name="Espace réservé de la date 3"/>
          <p:cNvSpPr>
            <a:spLocks noGrp="1"/>
          </p:cNvSpPr>
          <p:nvPr>
            <p:ph type="dt" sz="quarter" idx="1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63B93AAA-8D95-5242-A693-4DEFB95B7BEC}" type="datetime1">
              <a:rPr lang="fr-FR" sz="100" b="0" smtClean="0">
                <a:solidFill>
                  <a:schemeClr val="bg1"/>
                </a:solidFill>
              </a:rPr>
              <a:t>07/07/2021</a:t>
            </a:fld>
            <a:endParaRPr lang="fr-FR" sz="100" b="0">
              <a:solidFill>
                <a:schemeClr val="bg1"/>
              </a:solidFill>
            </a:endParaRPr>
          </a:p>
        </p:txBody>
      </p:sp>
      <p:sp>
        <p:nvSpPr>
          <p:cNvPr id="7173" name="Espace réservé du numéro de diapositive 6"/>
          <p:cNvSpPr>
            <a:spLocks noGrp="1"/>
          </p:cNvSpPr>
          <p:nvPr>
            <p:ph type="sldNum" sz="quarter" idx="16"/>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902F5B6D-AD7D-9F43-BD82-15DD120F34D1}" type="slidenum">
              <a:rPr lang="fr-FR" sz="100" b="0">
                <a:solidFill>
                  <a:schemeClr val="bg1"/>
                </a:solidFill>
              </a:rPr>
              <a:pPr/>
              <a:t>7</a:t>
            </a:fld>
            <a:endParaRPr lang="fr-FR" sz="100" b="0">
              <a:solidFill>
                <a:schemeClr val="bg1"/>
              </a:solidFill>
            </a:endParaRPr>
          </a:p>
        </p:txBody>
      </p:sp>
      <p:sp>
        <p:nvSpPr>
          <p:cNvPr id="7174" name="Espace réservé du pied de page 7"/>
          <p:cNvSpPr>
            <a:spLocks noGrp="1"/>
          </p:cNvSpPr>
          <p:nvPr>
            <p:ph type="ftr" sz="quarter" idx="17"/>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fr-FR" sz="100" b="0">
                <a:solidFill>
                  <a:schemeClr val="bg1"/>
                </a:solidFill>
              </a:rPr>
              <a:t>Cour des comptes - Rappel du titre de la présentation</a:t>
            </a:r>
          </a:p>
        </p:txBody>
      </p:sp>
    </p:spTree>
    <p:extLst>
      <p:ext uri="{BB962C8B-B14F-4D97-AF65-F5344CB8AC3E}">
        <p14:creationId xmlns:p14="http://schemas.microsoft.com/office/powerpoint/2010/main" val="1196057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76263" y="1449388"/>
            <a:ext cx="7991475" cy="591489"/>
          </a:xfrm>
        </p:spPr>
        <p:txBody>
          <a:bodyPr/>
          <a:lstStyle/>
          <a:p>
            <a:pPr algn="ctr" fontAlgn="auto">
              <a:spcAft>
                <a:spcPts val="0"/>
              </a:spcAft>
              <a:defRPr/>
            </a:pPr>
            <a:r>
              <a:rPr lang="fr-FR" dirty="0">
                <a:ea typeface="+mj-ea"/>
                <a:cs typeface="+mj-cs"/>
              </a:rPr>
              <a:t>KEY POINTS</a:t>
            </a:r>
          </a:p>
        </p:txBody>
      </p:sp>
      <p:sp>
        <p:nvSpPr>
          <p:cNvPr id="9220" name="Espace réservé du numéro de diapositive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8DA160A1-1A6F-D845-8AC8-BD5FCE080353}" type="slidenum">
              <a:rPr lang="fr-FR" sz="800" b="0">
                <a:solidFill>
                  <a:schemeClr val="bg1"/>
                </a:solidFill>
              </a:rPr>
              <a:pPr/>
              <a:t>8</a:t>
            </a:fld>
            <a:endParaRPr lang="fr-FR" sz="800" b="0">
              <a:solidFill>
                <a:schemeClr val="bg1"/>
              </a:solidFill>
            </a:endParaRPr>
          </a:p>
        </p:txBody>
      </p:sp>
      <p:sp>
        <p:nvSpPr>
          <p:cNvPr id="9221" name="Espace réservé de la date 5"/>
          <p:cNvSpPr>
            <a:spLocks noGrp="1"/>
          </p:cNvSpPr>
          <p:nvPr>
            <p:ph type="dt"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FC5CB6F4-AFDC-7B44-AA8B-6821C7621345}" type="datetime1">
              <a:rPr lang="fr-FR" sz="800" b="0" smtClean="0">
                <a:solidFill>
                  <a:schemeClr val="bg1"/>
                </a:solidFill>
              </a:rPr>
              <a:t>07/07/2021</a:t>
            </a:fld>
            <a:endParaRPr lang="fr-FR" sz="800" b="0">
              <a:solidFill>
                <a:schemeClr val="bg1"/>
              </a:solidFill>
            </a:endParaRPr>
          </a:p>
        </p:txBody>
      </p:sp>
      <p:sp>
        <p:nvSpPr>
          <p:cNvPr id="8" name="Rectangle 7"/>
          <p:cNvSpPr/>
          <p:nvPr/>
        </p:nvSpPr>
        <p:spPr>
          <a:xfrm>
            <a:off x="-2197100" y="0"/>
            <a:ext cx="1765300" cy="193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spAutoFit/>
          </a:bodyPr>
          <a:lstStyle/>
          <a:p>
            <a:r>
              <a:rPr lang="fr-FR" sz="1200" b="1">
                <a:solidFill>
                  <a:schemeClr val="tx1"/>
                </a:solidFill>
                <a:latin typeface="Arial" charset="0"/>
                <a:ea typeface="ヒラギノ角ゴ Pro W3" charset="0"/>
                <a:cs typeface="ヒラギノ角ゴ Pro W3" charset="0"/>
              </a:rPr>
              <a:t>Pour personnaliser le bas de page :</a:t>
            </a:r>
          </a:p>
          <a:p>
            <a:endParaRPr lang="fr-FR" sz="12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 Insertion / En-tête et pied de page »</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Personnaliser la zone date et la zone pied de page</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Cliquer sur appliquer partout</a:t>
            </a:r>
          </a:p>
        </p:txBody>
      </p:sp>
      <p:sp>
        <p:nvSpPr>
          <p:cNvPr id="9" name="Espace réservé du contenu 6"/>
          <p:cNvSpPr>
            <a:spLocks noGrp="1"/>
          </p:cNvSpPr>
          <p:nvPr>
            <p:ph idx="1"/>
          </p:nvPr>
        </p:nvSpPr>
        <p:spPr>
          <a:xfrm>
            <a:off x="737568" y="2040877"/>
            <a:ext cx="7596013" cy="3900537"/>
          </a:xfrm>
        </p:spPr>
        <p:txBody>
          <a:bodyPr/>
          <a:lstStyle/>
          <a:p>
            <a:pPr algn="just">
              <a:lnSpc>
                <a:spcPct val="150000"/>
              </a:lnSpc>
              <a:buFont typeface="Arial" panose="020B0604020202020204" pitchFamily="34" charset="0"/>
              <a:buChar char="•"/>
            </a:pPr>
            <a:r>
              <a:rPr lang="fr-FR" sz="1600" dirty="0"/>
              <a:t>The consultation </a:t>
            </a:r>
            <a:r>
              <a:rPr lang="fr-FR" sz="1600" dirty="0" err="1"/>
              <a:t>includes</a:t>
            </a:r>
            <a:r>
              <a:rPr lang="fr-FR" sz="1600" dirty="0"/>
              <a:t> </a:t>
            </a:r>
            <a:r>
              <a:rPr lang="fr-FR" sz="1600" dirty="0" err="1"/>
              <a:t>two</a:t>
            </a:r>
            <a:r>
              <a:rPr lang="fr-FR" sz="1600" dirty="0"/>
              <a:t> parts : the opinion pool and the </a:t>
            </a:r>
            <a:r>
              <a:rPr lang="fr-FR" sz="1600" dirty="0" err="1"/>
              <a:t>citizen</a:t>
            </a:r>
            <a:r>
              <a:rPr lang="fr-FR" sz="1600" dirty="0"/>
              <a:t> panel</a:t>
            </a:r>
          </a:p>
          <a:p>
            <a:pPr algn="just">
              <a:lnSpc>
                <a:spcPct val="150000"/>
              </a:lnSpc>
              <a:buFont typeface="Arial" panose="020B0604020202020204" pitchFamily="34" charset="0"/>
              <a:buChar char="•"/>
            </a:pPr>
            <a:r>
              <a:rPr lang="fr-FR" sz="1600" dirty="0" err="1"/>
              <a:t>They</a:t>
            </a:r>
            <a:r>
              <a:rPr lang="fr-FR" sz="1600" dirty="0"/>
              <a:t> are </a:t>
            </a:r>
            <a:r>
              <a:rPr lang="fr-FR" sz="1600" dirty="0" err="1"/>
              <a:t>similar</a:t>
            </a:r>
            <a:r>
              <a:rPr lang="fr-FR" sz="1600" dirty="0"/>
              <a:t> </a:t>
            </a:r>
            <a:r>
              <a:rPr lang="fr-FR" sz="1600" dirty="0" err="1"/>
              <a:t>organizational</a:t>
            </a:r>
            <a:r>
              <a:rPr lang="fr-FR" sz="1600" dirty="0"/>
              <a:t> point of </a:t>
            </a:r>
            <a:r>
              <a:rPr lang="fr-FR" sz="1600" dirty="0" err="1"/>
              <a:t>method</a:t>
            </a:r>
            <a:r>
              <a:rPr lang="fr-FR" sz="1600" dirty="0"/>
              <a:t> </a:t>
            </a:r>
            <a:r>
              <a:rPr lang="fr-FR" sz="1600" dirty="0" err="1"/>
              <a:t>between</a:t>
            </a:r>
            <a:r>
              <a:rPr lang="fr-FR" sz="1600" dirty="0"/>
              <a:t> </a:t>
            </a:r>
            <a:r>
              <a:rPr lang="fr-FR" sz="1600" dirty="0" err="1"/>
              <a:t>them</a:t>
            </a:r>
            <a:endParaRPr lang="fr-FR" sz="1600" dirty="0"/>
          </a:p>
          <a:p>
            <a:pPr lvl="1" algn="just">
              <a:lnSpc>
                <a:spcPct val="150000"/>
              </a:lnSpc>
              <a:buFont typeface="Arial" panose="020B0604020202020204" pitchFamily="34" charset="0"/>
              <a:buChar char="•"/>
            </a:pPr>
            <a:r>
              <a:rPr lang="en-US" sz="1500" dirty="0"/>
              <a:t>Launch of the call for tenders and selection of the service provider</a:t>
            </a:r>
          </a:p>
          <a:p>
            <a:pPr lvl="1" algn="just">
              <a:lnSpc>
                <a:spcPct val="150000"/>
              </a:lnSpc>
              <a:buFont typeface="Arial" panose="020B0604020202020204" pitchFamily="34" charset="0"/>
              <a:buChar char="•"/>
            </a:pPr>
            <a:r>
              <a:rPr lang="en-US" sz="1500" dirty="0"/>
              <a:t>Co-construction with the polling institute of the requirements in terms of representativeness and the organization of these consultations.</a:t>
            </a:r>
            <a:endParaRPr lang="en-US" sz="1600" dirty="0"/>
          </a:p>
          <a:p>
            <a:pPr marL="285750" indent="-285750" algn="just">
              <a:lnSpc>
                <a:spcPct val="150000"/>
              </a:lnSpc>
              <a:buFont typeface="Arial" panose="020B0604020202020204" pitchFamily="34" charset="0"/>
              <a:buChar char="•"/>
            </a:pPr>
            <a:r>
              <a:rPr lang="en-US" sz="1600" dirty="0"/>
              <a:t>How to integrate the results of the consultations?</a:t>
            </a:r>
          </a:p>
          <a:p>
            <a:pPr marL="661988" lvl="2" indent="-285750" algn="just">
              <a:lnSpc>
                <a:spcPct val="150000"/>
              </a:lnSpc>
              <a:buFont typeface="Arial" panose="020B0604020202020204" pitchFamily="34" charset="0"/>
              <a:buChar char="•"/>
            </a:pPr>
            <a:r>
              <a:rPr lang="en-US" sz="1400" dirty="0"/>
              <a:t>Selection of the most relevant findings from the panel's recommendations, based on the reality of the facts (statistics and health data). </a:t>
            </a:r>
          </a:p>
        </p:txBody>
      </p:sp>
      <p:sp>
        <p:nvSpPr>
          <p:cNvPr id="10" name="Espace réservé du pied de page 6"/>
          <p:cNvSpPr>
            <a:spLocks noGrp="1"/>
          </p:cNvSpPr>
          <p:nvPr>
            <p:ph type="ftr" sz="quarter" idx="11"/>
          </p:nvPr>
        </p:nvSpPr>
        <p:spPr>
          <a:xfrm>
            <a:off x="1331913" y="6321425"/>
            <a:ext cx="6480175" cy="1793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en-US" sz="800" b="0" dirty="0">
                <a:solidFill>
                  <a:schemeClr val="bg1"/>
                </a:solidFill>
              </a:rPr>
              <a:t>Cour des comptes - Citizen consultation and evaluation of public policies</a:t>
            </a:r>
            <a:endParaRPr lang="fr-FR" sz="800" b="0" dirty="0">
              <a:solidFill>
                <a:schemeClr val="bg1"/>
              </a:solidFill>
            </a:endParaRPr>
          </a:p>
        </p:txBody>
      </p:sp>
    </p:spTree>
    <p:extLst>
      <p:ext uri="{BB962C8B-B14F-4D97-AF65-F5344CB8AC3E}">
        <p14:creationId xmlns:p14="http://schemas.microsoft.com/office/powerpoint/2010/main" val="3407206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76263" y="1449388"/>
            <a:ext cx="7991475" cy="591489"/>
          </a:xfrm>
        </p:spPr>
        <p:txBody>
          <a:bodyPr/>
          <a:lstStyle/>
          <a:p>
            <a:pPr algn="ctr" fontAlgn="auto">
              <a:spcAft>
                <a:spcPts val="0"/>
              </a:spcAft>
              <a:defRPr/>
            </a:pPr>
            <a:r>
              <a:rPr lang="fr-FR" dirty="0">
                <a:ea typeface="+mj-ea"/>
                <a:cs typeface="+mj-cs"/>
              </a:rPr>
              <a:t>THE OPINION POLL</a:t>
            </a:r>
          </a:p>
        </p:txBody>
      </p:sp>
      <p:sp>
        <p:nvSpPr>
          <p:cNvPr id="9220" name="Espace réservé du numéro de diapositive 2"/>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8DA160A1-1A6F-D845-8AC8-BD5FCE080353}" type="slidenum">
              <a:rPr lang="fr-FR" sz="800" b="0">
                <a:solidFill>
                  <a:schemeClr val="bg1"/>
                </a:solidFill>
              </a:rPr>
              <a:pPr/>
              <a:t>9</a:t>
            </a:fld>
            <a:endParaRPr lang="fr-FR" sz="800" b="0">
              <a:solidFill>
                <a:schemeClr val="bg1"/>
              </a:solidFill>
            </a:endParaRPr>
          </a:p>
        </p:txBody>
      </p:sp>
      <p:sp>
        <p:nvSpPr>
          <p:cNvPr id="9221" name="Espace réservé de la date 5"/>
          <p:cNvSpPr>
            <a:spLocks noGrp="1"/>
          </p:cNvSpPr>
          <p:nvPr>
            <p:ph type="dt" sz="quarter" idx="10"/>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fld id="{FC5CB6F4-AFDC-7B44-AA8B-6821C7621345}" type="datetime1">
              <a:rPr lang="fr-FR" sz="800" b="0" smtClean="0">
                <a:solidFill>
                  <a:schemeClr val="bg1"/>
                </a:solidFill>
              </a:rPr>
              <a:t>07/07/2021</a:t>
            </a:fld>
            <a:endParaRPr lang="fr-FR" sz="800" b="0">
              <a:solidFill>
                <a:schemeClr val="bg1"/>
              </a:solidFill>
            </a:endParaRPr>
          </a:p>
        </p:txBody>
      </p:sp>
      <p:sp>
        <p:nvSpPr>
          <p:cNvPr id="8" name="Rectangle 7"/>
          <p:cNvSpPr/>
          <p:nvPr/>
        </p:nvSpPr>
        <p:spPr>
          <a:xfrm>
            <a:off x="-2197100" y="0"/>
            <a:ext cx="1765300" cy="193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72000">
            <a:spAutoFit/>
          </a:bodyPr>
          <a:lstStyle/>
          <a:p>
            <a:r>
              <a:rPr lang="fr-FR" sz="1200" b="1">
                <a:solidFill>
                  <a:schemeClr val="tx1"/>
                </a:solidFill>
                <a:latin typeface="Arial" charset="0"/>
                <a:ea typeface="ヒラギノ角ゴ Pro W3" charset="0"/>
                <a:cs typeface="ヒラギノ角ゴ Pro W3" charset="0"/>
              </a:rPr>
              <a:t>Pour personnaliser le bas de page :</a:t>
            </a:r>
          </a:p>
          <a:p>
            <a:endParaRPr lang="fr-FR" sz="12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 Insertion / En-tête et pied de page »</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Personnaliser la zone date et la zone pied de page</a:t>
            </a:r>
          </a:p>
          <a:p>
            <a:endParaRPr lang="fr-FR" sz="1000">
              <a:solidFill>
                <a:schemeClr val="tx1"/>
              </a:solidFill>
              <a:latin typeface="Arial" charset="0"/>
              <a:ea typeface="ヒラギノ角ゴ Pro W3" charset="0"/>
              <a:cs typeface="ヒラギノ角ゴ Pro W3" charset="0"/>
            </a:endParaRPr>
          </a:p>
          <a:p>
            <a:r>
              <a:rPr lang="fr-FR" sz="1000">
                <a:solidFill>
                  <a:schemeClr val="tx1"/>
                </a:solidFill>
                <a:latin typeface="Arial" charset="0"/>
                <a:ea typeface="ヒラギノ角ゴ Pro W3" charset="0"/>
                <a:cs typeface="ヒラギノ角ゴ Pro W3" charset="0"/>
              </a:rPr>
              <a:t>Cliquer sur appliquer partout</a:t>
            </a:r>
          </a:p>
        </p:txBody>
      </p:sp>
      <p:sp>
        <p:nvSpPr>
          <p:cNvPr id="9" name="Espace réservé du contenu 6"/>
          <p:cNvSpPr>
            <a:spLocks noGrp="1"/>
          </p:cNvSpPr>
          <p:nvPr>
            <p:ph idx="1"/>
          </p:nvPr>
        </p:nvSpPr>
        <p:spPr>
          <a:xfrm>
            <a:off x="737568" y="2040877"/>
            <a:ext cx="7596013" cy="3900537"/>
          </a:xfrm>
        </p:spPr>
        <p:txBody>
          <a:bodyPr/>
          <a:lstStyle/>
          <a:p>
            <a:pPr algn="just">
              <a:lnSpc>
                <a:spcPct val="150000"/>
              </a:lnSpc>
              <a:buFont typeface="Arial" panose="020B0604020202020204" pitchFamily="34" charset="0"/>
              <a:buChar char="•"/>
            </a:pPr>
            <a:r>
              <a:rPr lang="fr-FR" sz="1600" dirty="0"/>
              <a:t>Target population and </a:t>
            </a:r>
            <a:r>
              <a:rPr lang="fr-FR" sz="1600" dirty="0" err="1"/>
              <a:t>methodology</a:t>
            </a:r>
            <a:endParaRPr lang="fr-FR" sz="1600" dirty="0"/>
          </a:p>
          <a:p>
            <a:pPr lvl="1" algn="just">
              <a:lnSpc>
                <a:spcPct val="150000"/>
              </a:lnSpc>
              <a:buFont typeface="Arial" panose="020B0604020202020204" pitchFamily="34" charset="0"/>
              <a:buChar char="•"/>
            </a:pPr>
            <a:r>
              <a:rPr lang="en-US" sz="1500" dirty="0"/>
              <a:t>Representative sample of 2086 people, citizens who use health services - without health professionals</a:t>
            </a:r>
          </a:p>
          <a:p>
            <a:pPr lvl="1" algn="just">
              <a:lnSpc>
                <a:spcPct val="150000"/>
              </a:lnSpc>
              <a:buFont typeface="Arial" panose="020B0604020202020204" pitchFamily="34" charset="0"/>
              <a:buChar char="•"/>
            </a:pPr>
            <a:r>
              <a:rPr lang="en-US" sz="1500" dirty="0"/>
              <a:t>Quota method and distribution according to gender, age, socio-professional category, region of residence and size of town</a:t>
            </a:r>
            <a:endParaRPr lang="fr-FR" sz="1500" dirty="0"/>
          </a:p>
          <a:p>
            <a:pPr marL="285750" indent="-285750" algn="just">
              <a:lnSpc>
                <a:spcPct val="150000"/>
              </a:lnSpc>
              <a:buFont typeface="Arial" panose="020B0604020202020204" pitchFamily="34" charset="0"/>
              <a:buChar char="•"/>
            </a:pPr>
            <a:r>
              <a:rPr lang="en-US" sz="1600" dirty="0"/>
              <a:t>Survey divided into the following issues : </a:t>
            </a:r>
            <a:r>
              <a:rPr lang="en-US" sz="1600" b="0" dirty="0"/>
              <a:t>level of information on prevention; opinion on prevention communication campaigns; role of health professionals; individual actions</a:t>
            </a:r>
            <a:endParaRPr lang="fr-FR" sz="1600" b="0" dirty="0"/>
          </a:p>
          <a:p>
            <a:pPr marL="285750" indent="-285750" algn="just">
              <a:lnSpc>
                <a:spcPct val="150000"/>
              </a:lnSpc>
              <a:buFont typeface="Arial" panose="020B0604020202020204" pitchFamily="34" charset="0"/>
              <a:buChar char="•"/>
            </a:pPr>
            <a:r>
              <a:rPr lang="en-US" sz="1600" dirty="0"/>
              <a:t>Integrating the results into the report</a:t>
            </a:r>
          </a:p>
        </p:txBody>
      </p:sp>
      <p:sp>
        <p:nvSpPr>
          <p:cNvPr id="11" name="Espace réservé du pied de page 6"/>
          <p:cNvSpPr>
            <a:spLocks noGrp="1"/>
          </p:cNvSpPr>
          <p:nvPr>
            <p:ph type="ftr" sz="quarter" idx="11"/>
          </p:nvPr>
        </p:nvSpPr>
        <p:spPr>
          <a:xfrm>
            <a:off x="1331913" y="6321425"/>
            <a:ext cx="6480175" cy="179388"/>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400" b="1">
                <a:solidFill>
                  <a:schemeClr val="tx1"/>
                </a:solidFill>
                <a:latin typeface="Arial" charset="0"/>
                <a:ea typeface="ヒラギノ角ゴ Pro W3" charset="0"/>
                <a:cs typeface="ヒラギノ角ゴ Pro W3" charset="0"/>
              </a:defRPr>
            </a:lvl1pPr>
            <a:lvl2pPr marL="742950" indent="-285750">
              <a:defRPr sz="1400">
                <a:solidFill>
                  <a:schemeClr val="tx1"/>
                </a:solidFill>
                <a:latin typeface="Arial" charset="0"/>
                <a:ea typeface="ヒラギノ角ゴ Pro W3" charset="0"/>
                <a:cs typeface="ヒラギノ角ゴ Pro W3" charset="0"/>
              </a:defRPr>
            </a:lvl2pPr>
            <a:lvl3pPr marL="1143000" indent="-228600">
              <a:defRPr sz="1200">
                <a:solidFill>
                  <a:schemeClr val="tx1"/>
                </a:solidFill>
                <a:latin typeface="Arial" charset="0"/>
                <a:ea typeface="ヒラギノ角ゴ Pro W3" charset="0"/>
                <a:cs typeface="ヒラギノ角ゴ Pro W3" charset="0"/>
              </a:defRPr>
            </a:lvl3pPr>
            <a:lvl4pPr marL="1600200" indent="-228600">
              <a:defRPr sz="1000">
                <a:solidFill>
                  <a:schemeClr val="tx1"/>
                </a:solidFill>
                <a:latin typeface="Arial" charset="0"/>
                <a:ea typeface="ヒラギノ角ゴ Pro W3" charset="0"/>
                <a:cs typeface="ヒラギノ角ゴ Pro W3" charset="0"/>
              </a:defRPr>
            </a:lvl4pPr>
            <a:lvl5pPr marL="2057400" indent="-228600">
              <a:defRPr sz="1000">
                <a:solidFill>
                  <a:schemeClr val="tx1"/>
                </a:solidFill>
                <a:latin typeface="Arial" charset="0"/>
                <a:ea typeface="ヒラギノ角ゴ Pro W3" charset="0"/>
                <a:cs typeface="ヒラギノ角ゴ Pro W3" charset="0"/>
              </a:defRPr>
            </a:lvl5pPr>
            <a:lvl6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6pPr>
            <a:lvl7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7pPr>
            <a:lvl8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8pPr>
            <a:lvl9pPr eaLnBrk="0" fontAlgn="base" hangingPunct="0">
              <a:spcBef>
                <a:spcPct val="0"/>
              </a:spcBef>
              <a:spcAft>
                <a:spcPct val="0"/>
              </a:spcAft>
              <a:buClr>
                <a:schemeClr val="accent1"/>
              </a:buClr>
              <a:buSzPct val="100000"/>
              <a:buFont typeface="Arial" charset="0"/>
              <a:buChar char="-"/>
              <a:defRPr sz="1000">
                <a:solidFill>
                  <a:schemeClr val="tx1"/>
                </a:solidFill>
                <a:latin typeface="Arial" charset="0"/>
                <a:ea typeface="ヒラギノ角ゴ Pro W3" charset="0"/>
                <a:cs typeface="ヒラギノ角ゴ Pro W3" charset="0"/>
              </a:defRPr>
            </a:lvl9pPr>
          </a:lstStyle>
          <a:p>
            <a:r>
              <a:rPr lang="en-US" sz="800" b="0" dirty="0">
                <a:solidFill>
                  <a:schemeClr val="bg1"/>
                </a:solidFill>
              </a:rPr>
              <a:t>Cour des comptes - Citizen consultation and evaluation of public policies</a:t>
            </a:r>
            <a:endParaRPr lang="fr-FR" sz="800" b="0" dirty="0">
              <a:solidFill>
                <a:schemeClr val="bg1"/>
              </a:solidFill>
            </a:endParaRPr>
          </a:p>
        </p:txBody>
      </p:sp>
    </p:spTree>
    <p:extLst>
      <p:ext uri="{BB962C8B-B14F-4D97-AF65-F5344CB8AC3E}">
        <p14:creationId xmlns:p14="http://schemas.microsoft.com/office/powerpoint/2010/main" val="1462136771"/>
      </p:ext>
    </p:extLst>
  </p:cSld>
  <p:clrMapOvr>
    <a:masterClrMapping/>
  </p:clrMapOvr>
</p:sld>
</file>

<file path=ppt/theme/theme1.xml><?xml version="1.0" encoding="utf-8"?>
<a:theme xmlns:a="http://schemas.openxmlformats.org/drawingml/2006/main" name="MODELE_DIAPORAMA_COUR-CRTC">
  <a:themeElements>
    <a:clrScheme name="CDC PPT">
      <a:dk1>
        <a:sysClr val="windowText" lastClr="000000"/>
      </a:dk1>
      <a:lt1>
        <a:sysClr val="window" lastClr="FFFFFF"/>
      </a:lt1>
      <a:dk2>
        <a:srgbClr val="4A96D2"/>
      </a:dk2>
      <a:lt2>
        <a:srgbClr val="95806C"/>
      </a:lt2>
      <a:accent1>
        <a:srgbClr val="308087"/>
      </a:accent1>
      <a:accent2>
        <a:srgbClr val="6EA6AB"/>
      </a:accent2>
      <a:accent3>
        <a:srgbClr val="C1D9DB"/>
      </a:accent3>
      <a:accent4>
        <a:srgbClr val="EAF2F3"/>
      </a:accent4>
      <a:accent5>
        <a:srgbClr val="E8423B"/>
      </a:accent5>
      <a:accent6>
        <a:srgbClr val="A8589E"/>
      </a:accent6>
      <a:hlink>
        <a:srgbClr val="000000"/>
      </a:hlink>
      <a:folHlink>
        <a:srgbClr val="000000"/>
      </a:folHlink>
    </a:clrScheme>
    <a:fontScheme name="Times &amp; 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Modele-Diaporama_COUR</Template>
  <TotalTime>6009</TotalTime>
  <Words>1949</Words>
  <Application>Microsoft Macintosh PowerPoint</Application>
  <PresentationFormat>Affichage à l'écran (4:3)</PresentationFormat>
  <Paragraphs>191</Paragraphs>
  <Slides>11</Slides>
  <Notes>7</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Times New Roman</vt:lpstr>
      <vt:lpstr>Wingdings</vt:lpstr>
      <vt:lpstr>MODELE_DIAPORAMA_COUR-CRTC</vt:lpstr>
      <vt:lpstr>Présentation PowerPoint</vt:lpstr>
      <vt:lpstr>Présentation PowerPoint</vt:lpstr>
      <vt:lpstr>Increase citizen involvement in evaluation of public policy</vt:lpstr>
      <vt:lpstr>Participatory democracy IN THE HEALTH FIELD</vt:lpstr>
      <vt:lpstr>Présentation PowerPoint</vt:lpstr>
      <vt:lpstr>Presentation of the EVALUATION</vt:lpstr>
      <vt:lpstr>Présentation PowerPoint</vt:lpstr>
      <vt:lpstr>KEY POINTS</vt:lpstr>
      <vt:lpstr>THE OPINION POLL</vt:lpstr>
      <vt:lpstr>The citizens’ panel</vt:lpstr>
      <vt:lpstr>conclusion</vt:lpstr>
    </vt:vector>
  </TitlesOfParts>
  <Manager>CDC</Manager>
  <Company>Cour des Comptes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Méthodologie</dc:title>
  <dc:subject>CDC</dc:subject>
  <dc:creator>COLIN, ALEXANDRE</dc:creator>
  <cp:lastModifiedBy>Juliette Méadel</cp:lastModifiedBy>
  <cp:revision>33</cp:revision>
  <dcterms:created xsi:type="dcterms:W3CDTF">2021-07-01T15:55:38Z</dcterms:created>
  <dcterms:modified xsi:type="dcterms:W3CDTF">2021-07-07T13:19:12Z</dcterms:modified>
</cp:coreProperties>
</file>