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62" r:id="rId4"/>
    <p:sldId id="257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D76FD-FBCA-46F7-8DA7-0D404716B114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1E5F7-5146-4A32-A1B8-0763BBEAD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5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A08DB-626E-4977-BA7A-4B97BED7D5D9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69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4A7C-1FEF-47D0-AF8F-5A15A3EC8EDA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38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23B7-6C6C-4D90-B1AF-A93053C15C6E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2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4033-B544-432E-9306-1128D18A0AD5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B913-7AC7-43E4-818B-1CE83B5FDB61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5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2DB6-BD5B-4802-94DA-1C8FC425C924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50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3E6F7-8091-43CE-9A9C-68F78CA203EF}" type="datetime1">
              <a:rPr lang="fr-FR" smtClean="0"/>
              <a:t>07/07/2021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5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ED59-5AFB-46E6-BE6D-5AABDAAB53C3}" type="datetime1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5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6E10-913E-42D8-A29D-BABDA1D77929}" type="datetime1">
              <a:rPr lang="fr-FR" smtClean="0"/>
              <a:t>07/07/2021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4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A2C4-905C-40B5-9AC3-131CAF89C431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32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A1CB8-BD3D-4005-8DD5-652B0E2B9F25}" type="datetime1">
              <a:rPr lang="fr-FR" smtClean="0"/>
              <a:t>07/07/2021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0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F96D-52A0-4EB9-8A24-57A434BD21B0}" type="datetime1">
              <a:rPr lang="fr-FR" smtClean="0"/>
              <a:t>07/07/2021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80446-15C7-46A1-912A-0DA311F3B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0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3639"/>
            <a:ext cx="10515600" cy="2302136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8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28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28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28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2400" b="1" i="1" kern="1800" cap="all" spc="5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Conduct</a:t>
            </a:r>
            <a:r>
              <a:rPr lang="fr-FR" sz="24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b="1" i="1" kern="1800" cap="all" spc="5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fr-FR" sz="2400" b="1" i="1" kern="1800" cap="all" spc="5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share</a:t>
            </a:r>
            <a:r>
              <a:rPr lang="fr-FR" sz="2400" b="1" i="1" kern="1800" cap="all" spc="5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public </a:t>
            </a:r>
            <a:r>
              <a:rPr lang="fr-FR" sz="2400" b="1" i="1" kern="1800" cap="all" spc="5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policy</a:t>
            </a:r>
            <a:r>
              <a:rPr lang="fr-FR" sz="2400" b="1" i="1" kern="1800" cap="all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400" b="1" i="1" kern="1800" cap="all" spc="5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evaluation</a:t>
            </a:r>
            <a:r>
              <a:rPr lang="fr-FR" sz="2800" b="1" i="1" kern="1800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fr-FR" sz="2800" b="1" i="1" kern="1800" spc="5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fr-FR" sz="2800" b="1" kern="18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Conseil d’</a:t>
            </a:r>
            <a:r>
              <a:rPr lang="fr-FR" sz="2800" b="1" kern="18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Etat’s</a:t>
            </a:r>
            <a:r>
              <a:rPr lang="fr-FR" sz="2800" b="1" kern="18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fr-FR" sz="2800" b="1" kern="18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fr-FR" sz="2800" b="1" kern="18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kern="1800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endParaRPr lang="fr-FR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57138"/>
            <a:ext cx="10515600" cy="314123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0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 - The challenges of </a:t>
            </a:r>
            <a:r>
              <a:rPr lang="fr-FR" sz="2000" b="1" kern="18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0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fr-FR" sz="2000" b="1" kern="18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fr-FR" sz="20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2000" b="1" kern="18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crisis</a:t>
            </a:r>
            <a:r>
              <a:rPr lang="fr-FR" sz="2000" b="1" kern="1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000" b="1" kern="18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mistrust</a:t>
            </a:r>
            <a:endParaRPr lang="fr-FR" sz="20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 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of public action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Multiple  initiatives to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public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kern="1800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000" kern="18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to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000" i="1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 ante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), support (</a:t>
            </a:r>
            <a:r>
              <a:rPr lang="fr-FR" sz="2000" i="1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fr-FR" sz="2000" i="1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itinere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000" i="1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 post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kern="18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the context of the health </a:t>
            </a:r>
            <a:r>
              <a:rPr lang="en-US" sz="2000" kern="18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crisis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How to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the  utility of </a:t>
            </a:r>
            <a:r>
              <a:rPr lang="fr-FR" sz="2000" kern="18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fr-FR" sz="2000" kern="1800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2000" kern="18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fr-FR" sz="2000" kern="1800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fr-FR" sz="2000" kern="18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of 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mistrust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ethodological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rigor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close articulation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2000" kern="18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science are not </a:t>
            </a:r>
            <a:r>
              <a:rPr lang="fr-FR" sz="2000" kern="18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509760" y="6356350"/>
            <a:ext cx="1844040" cy="365125"/>
          </a:xfrm>
        </p:spPr>
        <p:txBody>
          <a:bodyPr/>
          <a:lstStyle/>
          <a:p>
            <a:fld id="{64780446-15C7-46A1-912A-0DA311F3B143}" type="slidenum">
              <a:rPr lang="fr-FR" smtClean="0"/>
              <a:t>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030070" y="5616125"/>
            <a:ext cx="6131859" cy="675677"/>
          </a:xfrm>
        </p:spPr>
        <p:txBody>
          <a:bodyPr/>
          <a:lstStyle/>
          <a:p>
            <a:r>
              <a:rPr lang="fr-FR" sz="1400" dirty="0" smtClean="0"/>
              <a:t>Frédéric </a:t>
            </a:r>
            <a:r>
              <a:rPr lang="fr-FR" sz="1400" dirty="0" err="1" smtClean="0"/>
              <a:t>Pacoud</a:t>
            </a:r>
            <a:r>
              <a:rPr lang="fr-FR" sz="1400" dirty="0" smtClean="0"/>
              <a:t> – Maître des requêtes at the French Conseil d’Etat - 8 juillet 2021 </a:t>
            </a:r>
            <a:r>
              <a:rPr lang="en-US" sz="1400" dirty="0" smtClean="0"/>
              <a:t>INTOSAI </a:t>
            </a:r>
            <a:r>
              <a:rPr lang="en-US" sz="1400" dirty="0"/>
              <a:t>Working Group on Evaluation of Public Policy and Program</a:t>
            </a:r>
            <a:endParaRPr lang="fr-FR" sz="1400" dirty="0"/>
          </a:p>
        </p:txBody>
      </p:sp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79" y="317353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29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9674" y="683569"/>
            <a:ext cx="10428642" cy="1005382"/>
          </a:xfrm>
        </p:spPr>
        <p:txBody>
          <a:bodyPr>
            <a:normAutofit/>
          </a:bodyPr>
          <a:lstStyle/>
          <a:p>
            <a:pPr algn="just"/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I. Public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policy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evaluation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has made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progress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in France over the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past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thirty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years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, but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still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has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some</a:t>
            </a:r>
            <a:r>
              <a:rPr lang="fr-FR" sz="2400" b="1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400" b="1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weaknesses</a:t>
            </a:r>
            <a:endParaRPr lang="fr-FR" sz="2400" cap="small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45958" y="2097741"/>
            <a:ext cx="10696074" cy="394211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600" b="1" dirty="0" smtClean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The </a:t>
            </a:r>
            <a:r>
              <a:rPr lang="fr-FR" sz="2600" b="1" dirty="0" err="1" smtClean="0">
                <a:solidFill>
                  <a:srgbClr val="C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actors</a:t>
            </a:r>
            <a:endParaRPr lang="fr-FR" sz="2600" b="1" dirty="0" smtClean="0">
              <a:solidFill>
                <a:srgbClr val="C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 Multiple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players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A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predominant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administrations in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commissioning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assessments</a:t>
            </a:r>
            <a:endParaRPr lang="fr-FR" dirty="0" smtClean="0">
              <a:solidFill>
                <a:schemeClr val="accent1">
                  <a:lumMod val="7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laboratories</a:t>
            </a: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carrying</a:t>
            </a: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out public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evaluations</a:t>
            </a:r>
            <a:endParaRPr lang="fr-FR" dirty="0" smtClean="0">
              <a:solidFill>
                <a:srgbClr val="5B9BD5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Interactions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institutions and the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world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remain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endParaRPr lang="fr-FR" dirty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Unequal</a:t>
            </a:r>
            <a:r>
              <a:rPr lang="fr-FR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practices in local </a:t>
            </a:r>
            <a:r>
              <a:rPr lang="fr-FR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endParaRPr lang="fr-FR" dirty="0" smtClean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lack of coordination and </a:t>
            </a:r>
            <a:r>
              <a:rPr lang="en-US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datas</a:t>
            </a:r>
            <a:r>
              <a:rPr lang="en-US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for the evaluation of public policies shared between local and national governments </a:t>
            </a:r>
            <a:endParaRPr lang="fr-FR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2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74" y="5759729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92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39096"/>
            <a:ext cx="10515600" cy="5122714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4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2) The practices</a:t>
            </a:r>
          </a:p>
          <a:p>
            <a:pPr lvl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fr-FR" sz="2400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quest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reliability</a:t>
            </a:r>
            <a:endParaRPr lang="fr-FR" sz="2400" dirty="0" smtClean="0">
              <a:solidFill>
                <a:srgbClr val="5B9BD5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fr-FR" sz="2400" dirty="0" err="1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Remarkable</a:t>
            </a:r>
            <a:r>
              <a:rPr lang="fr-FR" sz="2400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 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opening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to data for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fr-FR" sz="2400" dirty="0">
              <a:solidFill>
                <a:srgbClr val="5B9BD5">
                  <a:lumMod val="75000"/>
                </a:srgb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lack of anticipation and preparation</a:t>
            </a:r>
            <a:endParaRPr lang="fr-FR" sz="2400" dirty="0">
              <a:solidFill>
                <a:srgbClr val="5B9BD5">
                  <a:lumMod val="75000"/>
                </a:srgb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400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Progress 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Citizen participation in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fr-FR" sz="2400" dirty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5B9BD5">
                    <a:lumMod val="75000"/>
                  </a:srgb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administrative and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rarely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guaranteed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on a long-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basis</a:t>
            </a:r>
            <a:endParaRPr lang="fr-FR" sz="24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areas of public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seem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fr-FR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fr-FR" sz="2400" dirty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fr-FR" sz="2400" dirty="0">
              <a:solidFill>
                <a:srgbClr val="5B9BD5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3</a:t>
            </a:fld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74" y="5759729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333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04857"/>
            <a:ext cx="10515600" cy="446442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b="1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3) The </a:t>
            </a:r>
            <a:r>
              <a:rPr lang="fr-FR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place of public </a:t>
            </a:r>
            <a:r>
              <a:rPr lang="fr-FR" b="1" dirty="0" err="1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fr-FR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r>
              <a:rPr lang="fr-FR" b="1" dirty="0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the public </a:t>
            </a:r>
            <a:r>
              <a:rPr lang="fr-FR" b="1" dirty="0" err="1" smtClean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debate</a:t>
            </a:r>
            <a:endParaRPr lang="fr-FR" b="1" dirty="0" smtClean="0">
              <a:solidFill>
                <a:srgbClr val="C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The time for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not the time for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action</a:t>
            </a:r>
            <a:endParaRPr lang="fr-FR" sz="2600" dirty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The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public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debate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insufficient</a:t>
            </a:r>
            <a:endParaRPr lang="fr-FR" sz="2600" dirty="0" smtClean="0">
              <a:solidFill>
                <a:srgbClr val="0070C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Among leaders, evaluation still arouses </a:t>
            </a:r>
            <a:r>
              <a:rPr lang="en-US" sz="26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fear of </a:t>
            </a:r>
            <a:r>
              <a:rPr lang="en-US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criticism </a:t>
            </a:r>
            <a:r>
              <a:rPr lang="en-US" sz="26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6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6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- P</a:t>
            </a:r>
            <a:r>
              <a:rPr lang="en-US" sz="2600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ublic</a:t>
            </a:r>
            <a:r>
              <a:rPr lang="en-US" sz="2600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policy evaluation </a:t>
            </a:r>
            <a:r>
              <a:rPr lang="en-US" sz="2600" dirty="0">
                <a:solidFill>
                  <a:srgbClr val="0070C0"/>
                </a:solidFill>
                <a:ea typeface="Times New Roman" panose="02020603050405020304" pitchFamily="18" charset="0"/>
              </a:rPr>
              <a:t>is too often overlooked by policymakers but produces learning effects</a:t>
            </a:r>
            <a:endParaRPr lang="fr-FR" sz="2600" dirty="0">
              <a:solidFill>
                <a:srgbClr val="0070C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4</a:t>
            </a:fld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79" y="5748972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27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86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II. 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democratic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debate</a:t>
            </a:r>
            <a:r>
              <a:rPr lang="fr-FR" sz="2400" b="1" kern="1800" cap="small" dirty="0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400" b="1" kern="1800" cap="small" dirty="0" err="1" smtClean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decision-making</a:t>
            </a:r>
            <a:endParaRPr lang="fr-FR" sz="2400" cap="small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8992"/>
            <a:ext cx="10515600" cy="509797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fr-FR" sz="24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fr-FR" sz="2400" b="1" dirty="0" err="1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24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b="1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fr-FR" sz="24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benefit</a:t>
            </a:r>
            <a:r>
              <a:rPr lang="fr-FR" sz="24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fr-FR" sz="24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fr-FR" sz="24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endParaRPr lang="fr-FR" sz="2400" dirty="0" smtClean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democratization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Prioritize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public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significantly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commit public finances or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produce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a large part of the population</a:t>
            </a:r>
            <a:endParaRPr lang="fr-FR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training for future 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 and public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officials</a:t>
            </a:r>
            <a:endParaRPr lang="fr-FR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exchanges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fr-FR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the administrative </a:t>
            </a:r>
            <a:r>
              <a:rPr lang="fr-F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spheres</a:t>
            </a:r>
            <a:endParaRPr lang="fr-FR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Cooperation and the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production of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 data as a key to evaluations in local authorities</a:t>
            </a:r>
            <a:endParaRPr lang="fr-FR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5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74" y="5759729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361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04412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2) How to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strengthen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virtuous</a:t>
            </a:r>
            <a:r>
              <a:rPr lang="fr-FR" sz="2200" b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cycle 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adapted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credible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transparent </a:t>
            </a:r>
            <a:r>
              <a:rPr lang="fr-FR" sz="2200" b="1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fr-FR" sz="2200" b="1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6613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Adapt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objectives and methodology of the evaluation to the time and data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P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olicy 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objectives and </a:t>
            </a:r>
            <a:r>
              <a:rPr lang="fr-FR" sz="2400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fr-FR" sz="24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 first and at the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creation of a steering committee is essential for the credibility of the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administrative expertise must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and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beneficiaries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 public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endParaRPr lang="fr-FR" sz="2400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6</a:t>
            </a:fld>
            <a:endParaRPr lang="fr-FR"/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74" y="5759729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291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30305"/>
            <a:ext cx="10515600" cy="75445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3) How to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evaluations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democratic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kern="1800" dirty="0" err="1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deliberation</a:t>
            </a:r>
            <a:r>
              <a:rPr lang="fr-FR" sz="2400" b="1" kern="1800" dirty="0" smtClean="0"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public action</a:t>
            </a:r>
            <a:endParaRPr lang="fr-FR" sz="2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195" y="1370609"/>
            <a:ext cx="10515600" cy="43891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Never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forget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 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limits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of public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fr-FR" sz="2200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for l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ong-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run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evaluations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for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experimentation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prior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generalization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 a large-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fr-FR" sz="2200" dirty="0" smtClean="0">
              <a:solidFill>
                <a:schemeClr val="accent1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Evaluate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characterize the effects of public policies, but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also to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understand their 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monitoring of the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2200" dirty="0" err="1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  <a:r>
              <a:rPr lang="fr-FR" sz="2200" dirty="0" smtClean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Publication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dissemination,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should not be seen as a risk nor as a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tool, but as a 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vector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emancipation, democratic maturity and collective progress</a:t>
            </a:r>
            <a:endParaRPr lang="fr-FR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0446-15C7-46A1-912A-0DA311F3B143}" type="slidenum">
              <a:rPr lang="fr-FR" smtClean="0"/>
              <a:t>7</a:t>
            </a:fld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74" y="5759729"/>
            <a:ext cx="1056042" cy="87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44597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658</Words>
  <Application>Microsoft Office PowerPoint</Application>
  <PresentationFormat>Grand écran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  Conduct and share public policy evaluation The Conseil d’Etat’s 2020 annual study</vt:lpstr>
      <vt:lpstr>I. Public policy evaluation has made progress in France over the past thirty years, but still has some weaknesses</vt:lpstr>
      <vt:lpstr>Présentation PowerPoint</vt:lpstr>
      <vt:lpstr>Présentation PowerPoint</vt:lpstr>
      <vt:lpstr>II. Ways to make evaluation a tool for democratic debate and decision-making</vt:lpstr>
      <vt:lpstr>2) How to strengthen the virtuous cycle of evaluation thanks to adapted, credible and transparent works </vt:lpstr>
      <vt:lpstr>3) How to make evaluations really useful for democratic deliberation and public action</vt:lpstr>
    </vt:vector>
  </TitlesOfParts>
  <Company>Conseil d'Etat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PACOUD Frederic</dc:creator>
  <cp:lastModifiedBy>PACOUD Frederic</cp:lastModifiedBy>
  <cp:revision>27</cp:revision>
  <dcterms:created xsi:type="dcterms:W3CDTF">2021-07-05T17:02:36Z</dcterms:created>
  <dcterms:modified xsi:type="dcterms:W3CDTF">2021-07-07T20:30:02Z</dcterms:modified>
</cp:coreProperties>
</file>