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18" r:id="rId3"/>
    <p:sldId id="523" r:id="rId4"/>
    <p:sldId id="520" r:id="rId5"/>
    <p:sldId id="522" r:id="rId6"/>
    <p:sldId id="524" r:id="rId7"/>
    <p:sldId id="525" r:id="rId8"/>
    <p:sldId id="521" r:id="rId9"/>
    <p:sldId id="268" r:id="rId10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0C8227"/>
    <a:srgbClr val="006600"/>
    <a:srgbClr val="0F5B09"/>
    <a:srgbClr val="252526"/>
    <a:srgbClr val="A8ED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77" autoAdjust="0"/>
    <p:restoredTop sz="94674"/>
  </p:normalViewPr>
  <p:slideViewPr>
    <p:cSldViewPr>
      <p:cViewPr varScale="1">
        <p:scale>
          <a:sx n="82" d="100"/>
          <a:sy n="82" d="100"/>
        </p:scale>
        <p:origin x="132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6A04A1BF-45A6-8147-8442-2D08F74521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6910986-B61B-CC49-9F0D-3EF78102AA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48BB2-05C5-B242-B1E7-703BD21C8EDA}" type="datetimeFigureOut">
              <a:rPr lang="fr-FR" smtClean="0"/>
              <a:t>07/07/2021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85E047E-5DBB-D349-8C15-831DFF8FB19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04F836F-B2CE-B54B-8076-1E0E5990BE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78B7A-43FB-E844-B069-A6B12D736E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071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18AD1-EDA4-4C3A-84DD-6D2D50C47D15}" type="datetimeFigureOut">
              <a:rPr lang="fr-FR" smtClean="0"/>
              <a:t>07/07/2021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4C2CC-D5AB-4BCF-9BF5-64CEA3F9AA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125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4C2CC-D5AB-4BCF-9BF5-64CEA3F9AA50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8202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Logocou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2250" y="116632"/>
            <a:ext cx="1079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 userDrawn="1"/>
        </p:nvSpPr>
        <p:spPr bwMode="gray">
          <a:xfrm>
            <a:off x="323528" y="1556792"/>
            <a:ext cx="8423275" cy="4464050"/>
          </a:xfrm>
          <a:prstGeom prst="rect">
            <a:avLst/>
          </a:prstGeom>
          <a:solidFill>
            <a:srgbClr val="0C82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 bwMode="gray">
          <a:xfrm>
            <a:off x="827584" y="1700808"/>
            <a:ext cx="7560840" cy="2088232"/>
          </a:xfrm>
          <a:prstGeom prst="rect">
            <a:avLst/>
          </a:prstGeom>
        </p:spPr>
        <p:txBody>
          <a:bodyPr anchor="b"/>
          <a:lstStyle>
            <a:lvl1pPr marL="0" indent="0" algn="r">
              <a:lnSpc>
                <a:spcPct val="80000"/>
              </a:lnSpc>
              <a:buNone/>
              <a:defRPr sz="3400" b="0" cap="all" baseline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marL="0" marR="0" lvl="0" indent="0" algn="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400" b="0" i="0" u="none" strike="noStrike" kern="0" cap="all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</a:rPr>
              <a:t>Modifier les styles du texte du masque</a:t>
            </a:r>
          </a:p>
        </p:txBody>
      </p:sp>
      <p:sp>
        <p:nvSpPr>
          <p:cNvPr id="10" name="Espace réservé du texte 8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792000" y="4014355"/>
            <a:ext cx="7596424" cy="1430869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900" b="0">
                <a:solidFill>
                  <a:schemeClr val="bg1"/>
                </a:solidFill>
                <a:latin typeface="+mj-lt"/>
              </a:defRPr>
            </a:lvl1pPr>
            <a:lvl2pPr marL="0" algn="ctr">
              <a:lnSpc>
                <a:spcPct val="100000"/>
              </a:lnSpc>
              <a:spcBef>
                <a:spcPts val="6900"/>
              </a:spcBef>
              <a:defRPr sz="2000" b="1">
                <a:solidFill>
                  <a:schemeClr val="bg1"/>
                </a:solidFill>
              </a:defRPr>
            </a:lvl2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9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</a:rPr>
              <a:t>Modifier les styles du texte du masque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228184" y="5517232"/>
            <a:ext cx="216024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874C2EAF-75DB-8040-8263-3197675B1CA1}" type="datetime3">
              <a:rPr lang="fr-MA" smtClean="0"/>
              <a:t>07.07.21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gray">
          <a:xfrm>
            <a:off x="360363" y="1295400"/>
            <a:ext cx="8423275" cy="4464050"/>
          </a:xfrm>
          <a:prstGeom prst="rect">
            <a:avLst/>
          </a:prstGeom>
          <a:solidFill>
            <a:srgbClr val="A8ED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2" name="Picture 9" descr="Logocou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2250" y="116632"/>
            <a:ext cx="1079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re 1"/>
          <p:cNvSpPr>
            <a:spLocks noGrp="1"/>
          </p:cNvSpPr>
          <p:nvPr>
            <p:ph type="title"/>
          </p:nvPr>
        </p:nvSpPr>
        <p:spPr bwMode="gray">
          <a:xfrm>
            <a:off x="792000" y="2322592"/>
            <a:ext cx="7560000" cy="3230644"/>
          </a:xfrm>
          <a:prstGeom prst="rect">
            <a:avLst/>
          </a:prstGeom>
        </p:spPr>
        <p:txBody>
          <a:bodyPr anchor="t"/>
          <a:lstStyle>
            <a:lvl1pPr algn="r">
              <a:lnSpc>
                <a:spcPct val="80000"/>
              </a:lnSpc>
              <a:defRPr sz="3400" b="0" cap="all" baseline="0">
                <a:solidFill>
                  <a:srgbClr val="0C8227"/>
                </a:solidFill>
              </a:defRPr>
            </a:lvl1pPr>
          </a:lstStyle>
          <a:p>
            <a:r>
              <a:rPr lang="fr-FR" noProof="0" dirty="0"/>
              <a:t>Modifiez le style du titre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">
          <a:xfrm>
            <a:off x="539552" y="6381328"/>
            <a:ext cx="8064896" cy="250602"/>
          </a:xfrm>
          <a:prstGeom prst="rect">
            <a:avLst/>
          </a:prstGeom>
          <a:solidFill>
            <a:srgbClr val="0F5B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bg1"/>
              </a:solidFill>
            </a:endParaRPr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 bwMode="gray">
          <a:xfrm>
            <a:off x="576263" y="1449388"/>
            <a:ext cx="7991475" cy="719137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fr-FR" sz="2400" kern="1200" cap="all" noProof="0" dirty="0">
                <a:solidFill>
                  <a:srgbClr val="0C8227"/>
                </a:solidFill>
                <a:latin typeface="+mj-lt"/>
                <a:ea typeface="ヒラギノ角ゴ Pro W3" charset="0"/>
                <a:cs typeface="ヒラギノ角ゴ Pro W3" charset="0"/>
              </a:defRPr>
            </a:lvl1pPr>
          </a:lstStyle>
          <a:p>
            <a:r>
              <a:rPr lang="fr-FR" noProof="0" dirty="0"/>
              <a:t>Modifiez le style du titre</a:t>
            </a:r>
          </a:p>
        </p:txBody>
      </p:sp>
      <p:sp>
        <p:nvSpPr>
          <p:cNvPr id="13" name="Espace réservé du contenu 2"/>
          <p:cNvSpPr>
            <a:spLocks noGrp="1"/>
          </p:cNvSpPr>
          <p:nvPr>
            <p:ph idx="1" hasCustomPrompt="1"/>
          </p:nvPr>
        </p:nvSpPr>
        <p:spPr bwMode="gray">
          <a:xfrm>
            <a:off x="576263" y="2214563"/>
            <a:ext cx="7991475" cy="3914775"/>
          </a:xfrm>
          <a:prstGeom prst="rect">
            <a:avLst/>
          </a:prstGeom>
        </p:spPr>
        <p:txBody>
          <a:bodyPr/>
          <a:lstStyle>
            <a:lvl1pPr>
              <a:buClrTx/>
              <a:defRPr lang="fr-FR" sz="1400" b="1" kern="1200" noProof="0" dirty="0" smtClean="0">
                <a:solidFill>
                  <a:schemeClr val="tx1"/>
                </a:solidFill>
                <a:latin typeface="+mn-lt"/>
                <a:ea typeface="ヒラギノ角ゴ Pro W3" charset="0"/>
                <a:cs typeface="ヒラギノ角ゴ Pro W3" charset="0"/>
              </a:defRPr>
            </a:lvl1pPr>
            <a:lvl2pPr>
              <a:spcAft>
                <a:spcPts val="800"/>
              </a:spcAft>
              <a:buClrTx/>
              <a:buFontTx/>
              <a:buNone/>
              <a:defRPr lang="fr-FR" sz="1400" kern="1200" noProof="0" dirty="0" smtClean="0">
                <a:solidFill>
                  <a:schemeClr val="tx1"/>
                </a:solidFill>
                <a:latin typeface="+mn-lt"/>
                <a:ea typeface="ヒラギノ角ゴ Pro W3" charset="0"/>
                <a:cs typeface="ヒラギノ角ゴ Pro W3" charset="0"/>
              </a:defRPr>
            </a:lvl2pPr>
            <a:lvl3pPr>
              <a:spcAft>
                <a:spcPts val="0"/>
              </a:spcAft>
              <a:buClrTx/>
              <a:buFontTx/>
              <a:buNone/>
              <a:defRPr lang="fr-FR" sz="1200" kern="1200" noProof="0" dirty="0" smtClean="0">
                <a:solidFill>
                  <a:schemeClr val="tx1"/>
                </a:solidFill>
                <a:latin typeface="+mn-lt"/>
                <a:ea typeface="ヒラギノ角ゴ Pro W3" charset="0"/>
                <a:cs typeface="ヒラギノ角ゴ Pro W3" charset="0"/>
              </a:defRPr>
            </a:lvl3pPr>
            <a:lvl4pPr>
              <a:spcAft>
                <a:spcPts val="0"/>
              </a:spcAft>
              <a:buClrTx/>
              <a:buFontTx/>
              <a:buNone/>
              <a:defRPr lang="fr-FR" sz="1000" kern="1200" baseline="0" noProof="0" dirty="0">
                <a:solidFill>
                  <a:schemeClr val="tx1"/>
                </a:solidFill>
                <a:latin typeface="+mn-lt"/>
                <a:ea typeface="ヒラギノ角ゴ Pro W3" charset="0"/>
                <a:cs typeface="ヒラギノ角ゴ Pro W3" charset="0"/>
              </a:defRPr>
            </a:lvl4pPr>
            <a:lvl5pPr>
              <a:spcAft>
                <a:spcPts val="0"/>
              </a:spcAft>
              <a:buClrTx/>
              <a:buFontTx/>
              <a:buNone/>
              <a:defRPr lang="fr-FR" sz="1000" kern="1200" baseline="0" noProof="0" dirty="0">
                <a:solidFill>
                  <a:schemeClr val="tx1"/>
                </a:solidFill>
                <a:latin typeface="+mn-lt"/>
                <a:ea typeface="ヒラギノ角ゴ Pro W3" charset="0"/>
                <a:cs typeface="ヒラギノ角ゴ Pro W3" charset="0"/>
              </a:defRPr>
            </a:lvl5pPr>
          </a:lstStyle>
          <a:p>
            <a:pPr marL="342900" lvl="0" indent="-342900" algn="l" rtl="0" eaLnBrk="1" fontAlgn="base" hangingPunct="1">
              <a:spcBef>
                <a:spcPct val="0"/>
              </a:spcBef>
              <a:spcAft>
                <a:spcPts val="800"/>
              </a:spcAft>
              <a:buFont typeface="Arial" charset="0"/>
            </a:pPr>
            <a:r>
              <a:rPr lang="fr-FR" noProof="0" dirty="0"/>
              <a:t>Modifier les styles du texte du masque</a:t>
            </a:r>
          </a:p>
          <a:p>
            <a:pPr marL="430213" lvl="1" indent="127000" algn="l" rtl="0" eaLnBrk="1" fontAlgn="base" hangingPunct="1">
              <a:spcBef>
                <a:spcPct val="0"/>
              </a:spcBef>
              <a:spcAft>
                <a:spcPts val="800"/>
              </a:spcAft>
              <a:buClr>
                <a:schemeClr val="accent1"/>
              </a:buClr>
              <a:buFont typeface="Wingdings" charset="0"/>
              <a:buChar char=""/>
            </a:pPr>
            <a:r>
              <a:rPr lang="fr-FR" noProof="0" dirty="0"/>
              <a:t>Deuxième niveau</a:t>
            </a:r>
          </a:p>
          <a:p>
            <a:pPr marL="719138" lvl="2" indent="-107950" algn="l" rtl="0" eaLnBrk="1" fontAlgn="base" hangingPunct="1">
              <a:spcBef>
                <a:spcPct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 charset="0"/>
              <a:buChar char="•"/>
            </a:pPr>
            <a:r>
              <a:rPr lang="fr-FR" noProof="0" dirty="0"/>
              <a:t>Troisième niveau</a:t>
            </a:r>
          </a:p>
          <a:p>
            <a:pPr marL="1176338" lvl="3" indent="-107950" algn="l" rtl="0" eaLnBrk="1" fontAlgn="base" hangingPunct="1">
              <a:spcBef>
                <a:spcPct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 charset="0"/>
              <a:buChar char="•"/>
            </a:pPr>
            <a:r>
              <a:rPr lang="fr-FR" noProof="0" dirty="0"/>
              <a:t>Quatrième niveau</a:t>
            </a:r>
          </a:p>
          <a:p>
            <a:pPr marL="1633538" lvl="4" indent="-107950" algn="l" rtl="0" eaLnBrk="1" fontAlgn="base" hangingPunct="1">
              <a:spcBef>
                <a:spcPct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 charset="0"/>
              <a:buChar char="•"/>
            </a:pPr>
            <a:r>
              <a:rPr lang="fr-FR" noProof="0" dirty="0"/>
              <a:t>Cinquième niveau</a:t>
            </a:r>
          </a:p>
        </p:txBody>
      </p:sp>
      <p:pic>
        <p:nvPicPr>
          <p:cNvPr id="14" name="Picture 9" descr="Logocou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2250" y="116632"/>
            <a:ext cx="1079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611559" y="6417964"/>
            <a:ext cx="936105" cy="179388"/>
          </a:xfrm>
          <a:prstGeom prst="rect">
            <a:avLst/>
          </a:prstGeom>
        </p:spPr>
        <p:txBody>
          <a:bodyPr vert="horz" wrap="square" lIns="21600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fld id="{FD599244-93E6-8448-A730-14021AB272CE}" type="datetime3">
              <a:rPr lang="fr-MA" smtClean="0"/>
              <a:t>07.07.21</a:t>
            </a:fld>
            <a:endParaRPr lang="fr-FR"/>
          </a:p>
        </p:txBody>
      </p:sp>
      <p:sp>
        <p:nvSpPr>
          <p:cNvPr id="23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1619672" y="6417964"/>
            <a:ext cx="6192416" cy="179388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r>
              <a:rPr lang="fr-FR"/>
              <a:t>M_Bastaoui</a:t>
            </a:r>
          </a:p>
        </p:txBody>
      </p:sp>
      <p:sp>
        <p:nvSpPr>
          <p:cNvPr id="24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883525" y="6417964"/>
            <a:ext cx="648915" cy="179388"/>
          </a:xfrm>
          <a:prstGeom prst="rect">
            <a:avLst/>
          </a:prstGeom>
        </p:spPr>
        <p:txBody>
          <a:bodyPr vert="horz" wrap="square" lIns="0" tIns="0" rIns="216000" bIns="0" numCol="1" anchor="ctr" anchorCtr="0" compatLnSpc="1">
            <a:prstTxWarp prst="textNoShape">
              <a:avLst/>
            </a:prstTxWarp>
            <a:no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E289521A-49CF-F74B-AB00-78D1D0D87D6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>
          <a:xfrm>
            <a:off x="3296040" y="4725144"/>
            <a:ext cx="5310380" cy="1118201"/>
          </a:xfrm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Yassin NACIRI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 of section, Court of accounts,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Morocco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July 7&amp;8, 2021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944499-9572-40BD-9DAF-F5CBFBCCD2E6}"/>
              </a:ext>
            </a:extLst>
          </p:cNvPr>
          <p:cNvSpPr txBox="1">
            <a:spLocks noGrp="1"/>
          </p:cNvSpPr>
          <p:nvPr>
            <p:ph type="body" sz="quarter" idx="13"/>
          </p:nvPr>
        </p:nvSpPr>
        <p:spPr>
          <a:xfrm>
            <a:off x="503548" y="3118204"/>
            <a:ext cx="8136904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cap="none" dirty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 between the Court of Accounts and other evaluation actors </a:t>
            </a:r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B8A20054-4BC5-D84D-9305-6B31E798CC7D}"/>
              </a:ext>
            </a:extLst>
          </p:cNvPr>
          <p:cNvSpPr txBox="1">
            <a:spLocks/>
          </p:cNvSpPr>
          <p:nvPr/>
        </p:nvSpPr>
        <p:spPr bwMode="gray">
          <a:xfrm>
            <a:off x="773788" y="1941598"/>
            <a:ext cx="7596424" cy="831838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lnSpc>
                <a:spcPct val="100000"/>
              </a:lnSpc>
              <a:spcBef>
                <a:spcPct val="20000"/>
              </a:spcBef>
              <a:buFont typeface="Arial" pitchFamily="34" charset="0"/>
              <a:buNone/>
              <a:defRPr sz="1900" b="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-285750" algn="ctr" defTabSz="914400" rtl="0" eaLnBrk="1" latinLnBrk="0" hangingPunct="1">
              <a:lnSpc>
                <a:spcPct val="100000"/>
              </a:lnSpc>
              <a:spcBef>
                <a:spcPts val="6900"/>
              </a:spcBef>
              <a:buFont typeface="Arial" pitchFamily="34" charset="0"/>
              <a:buChar char="–"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INTOSAI </a:t>
            </a:r>
            <a:br>
              <a:rPr lang="fr-M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M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fr-M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Group on Evaluation of Public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Policies</a:t>
            </a:r>
            <a:r>
              <a:rPr lang="fr-M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Programs</a:t>
            </a:r>
          </a:p>
          <a:p>
            <a:pPr algn="ctr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73583CC-FBFF-684D-9077-F59173AE0186}" type="datetime3">
              <a:rPr lang="fr-MA" smtClean="0"/>
              <a:t>07.07.21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89521A-49CF-F74B-AB00-78D1D0D87D6F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280404B-D0CE-C042-87EF-6A5E551B0D89}"/>
              </a:ext>
            </a:extLst>
          </p:cNvPr>
          <p:cNvSpPr txBox="1"/>
          <p:nvPr/>
        </p:nvSpPr>
        <p:spPr>
          <a:xfrm>
            <a:off x="320696" y="1125141"/>
            <a:ext cx="80677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framework of evaluation in Morocco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62E29D2-161B-A64F-BC41-70FC64016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29" y="1786558"/>
            <a:ext cx="8884400" cy="45227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800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Constitution :  Evaluation of public policies has constitutional value</a:t>
            </a:r>
          </a:p>
          <a:p>
            <a:pPr lvl="1"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authorities are working to create consultation bodies, intending to associate the various social actors in the development, implementation, and evaluation of public policies</a:t>
            </a:r>
          </a:p>
          <a:p>
            <a:pPr lvl="1"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 of Parliament in the evaluation of public policies</a:t>
            </a:r>
          </a:p>
          <a:p>
            <a:pPr lvl="1"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Court of Accounts /  assistance to the Parliament and Government</a:t>
            </a:r>
          </a:p>
          <a:p>
            <a:pPr lvl="1"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: Compulsory in public services </a:t>
            </a:r>
          </a:p>
          <a:p>
            <a:pPr lvl="1"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Education Council : evaluation of related policies and programs</a:t>
            </a:r>
          </a:p>
        </p:txBody>
      </p:sp>
    </p:spTree>
    <p:extLst>
      <p:ext uri="{BB962C8B-B14F-4D97-AF65-F5344CB8AC3E}">
        <p14:creationId xmlns:p14="http://schemas.microsoft.com/office/powerpoint/2010/main" val="403197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041C29-B087-D04F-8DF1-F1F4070E8305}" type="datetime3">
              <a:rPr lang="fr-MA" smtClean="0"/>
              <a:t>07.07.21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89521A-49CF-F74B-AB00-78D1D0D87D6F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280404B-D0CE-C042-87EF-6A5E551B0D89}"/>
              </a:ext>
            </a:extLst>
          </p:cNvPr>
          <p:cNvSpPr txBox="1"/>
          <p:nvPr/>
        </p:nvSpPr>
        <p:spPr>
          <a:xfrm>
            <a:off x="320696" y="1125141"/>
            <a:ext cx="79237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framework of evaluation in Morocco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62E29D2-161B-A64F-BC41-70FC64016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29" y="1786558"/>
            <a:ext cx="8884400" cy="2578546"/>
          </a:xfrm>
        </p:spPr>
        <p:txBody>
          <a:bodyPr>
            <a:noAutofit/>
          </a:bodyPr>
          <a:lstStyle/>
          <a:p>
            <a:pPr marL="276225" lvl="1" indent="-265113"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8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Organic Acts (Lois </a:t>
            </a:r>
            <a:r>
              <a:rPr lang="en-US" sz="18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organiques</a:t>
            </a:r>
            <a:r>
              <a:rPr lang="en-US" sz="18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/ territorial communities (</a:t>
            </a:r>
            <a:r>
              <a:rPr lang="en-US" sz="18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Collectivités</a:t>
            </a:r>
            <a:r>
              <a:rPr lang="en-US" sz="18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territoriales</a:t>
            </a:r>
            <a:r>
              <a:rPr lang="en-US" sz="18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Regions, Municipalities, Prefecture &amp; Provinces</a:t>
            </a:r>
          </a:p>
          <a:p>
            <a:pPr lvl="1"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and accountability principals</a:t>
            </a:r>
          </a:p>
          <a:p>
            <a:pPr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8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 jurisdictions law : Court of Accounts </a:t>
            </a:r>
            <a:endParaRPr lang="en-US" sz="1800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Projects and programs evaluation</a:t>
            </a:r>
          </a:p>
          <a:p>
            <a:pPr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endParaRPr lang="en-US" sz="18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720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6FB7B61-04AA-0547-8ED3-71A03A17B931}" type="datetime3">
              <a:rPr lang="fr-MA" smtClean="0"/>
              <a:t>07.07.21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89521A-49CF-F74B-AB00-78D1D0D87D6F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50CE3D5-B24C-0F44-8885-CBB3CED57144}"/>
              </a:ext>
            </a:extLst>
          </p:cNvPr>
          <p:cNvSpPr txBox="1"/>
          <p:nvPr/>
        </p:nvSpPr>
        <p:spPr>
          <a:xfrm>
            <a:off x="251520" y="908720"/>
            <a:ext cx="68687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actors in Morocco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9A0A1C9-117F-3A44-AD27-23AE6ADC8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767" y="1575586"/>
            <a:ext cx="8884400" cy="4754879"/>
          </a:xfrm>
        </p:spPr>
        <p:txBody>
          <a:bodyPr>
            <a:noAutofit/>
          </a:bodyPr>
          <a:lstStyle/>
          <a:p>
            <a:pPr marL="187325" indent="-187325"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65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actors :</a:t>
            </a:r>
          </a:p>
          <a:p>
            <a:pPr lvl="1">
              <a:lnSpc>
                <a:spcPct val="10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</a:p>
          <a:p>
            <a:pPr lvl="1">
              <a:lnSpc>
                <a:spcPct val="10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Parliament</a:t>
            </a:r>
          </a:p>
          <a:p>
            <a:pPr lvl="1">
              <a:lnSpc>
                <a:spcPct val="10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Court of Accounts</a:t>
            </a:r>
          </a:p>
          <a:p>
            <a:pPr lvl="1">
              <a:lnSpc>
                <a:spcPct val="10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Inspection bodies : IGF, IGAT, IGMs</a:t>
            </a:r>
          </a:p>
          <a:p>
            <a:pPr lvl="1">
              <a:lnSpc>
                <a:spcPct val="10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and social Council (CESE)</a:t>
            </a:r>
          </a:p>
          <a:p>
            <a:pPr lvl="1">
              <a:lnSpc>
                <a:spcPct val="10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CSEFRS (Education field)</a:t>
            </a:r>
          </a:p>
          <a:p>
            <a:pPr lvl="1">
              <a:lnSpc>
                <a:spcPct val="10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ONDH (Human development field)</a:t>
            </a:r>
          </a:p>
          <a:p>
            <a:pPr lvl="1">
              <a:lnSpc>
                <a:spcPct val="10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HCP (High Commission for Planning)</a:t>
            </a:r>
          </a:p>
          <a:p>
            <a:pPr marL="187325" indent="-187325">
              <a:lnSpc>
                <a:spcPct val="10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6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Funders</a:t>
            </a:r>
          </a:p>
          <a:p>
            <a:pPr marL="187325" indent="-187325">
              <a:lnSpc>
                <a:spcPct val="10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6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NGOs :</a:t>
            </a:r>
            <a:r>
              <a:rPr lang="en-US" sz="16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Local associations and evaluation associations</a:t>
            </a:r>
          </a:p>
          <a:p>
            <a:pPr marL="187325" indent="-187325">
              <a:lnSpc>
                <a:spcPct val="10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6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Private sector consultants</a:t>
            </a:r>
          </a:p>
          <a:p>
            <a:pPr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endParaRPr lang="en-US" sz="16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22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7F73DF0-25D8-9945-A6A4-9106A2C7A4D0}" type="datetime3">
              <a:rPr lang="fr-MA" smtClean="0"/>
              <a:t>07.07.21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89521A-49CF-F74B-AB00-78D1D0D87D6F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F0F635F-14CF-7E45-AFD1-0B93E0BEA833}"/>
              </a:ext>
            </a:extLst>
          </p:cNvPr>
          <p:cNvSpPr txBox="1"/>
          <p:nvPr/>
        </p:nvSpPr>
        <p:spPr>
          <a:xfrm>
            <a:off x="251520" y="908720"/>
            <a:ext cx="68687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Court of accounts  /  Government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F06C98E-AD36-4E4B-88F7-6E98F6CE0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611" y="1772816"/>
            <a:ext cx="8884400" cy="2485995"/>
          </a:xfrm>
        </p:spPr>
        <p:txBody>
          <a:bodyPr>
            <a:noAutofit/>
          </a:bodyPr>
          <a:lstStyle/>
          <a:p>
            <a:pPr marL="187325" indent="-187325"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800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Watching :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during the development of sectorial policies </a:t>
            </a:r>
          </a:p>
          <a:p>
            <a:pPr marL="187325" indent="-187325"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800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Monitoring :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Accompanying the implementation of sectorial policies</a:t>
            </a:r>
          </a:p>
          <a:p>
            <a:pPr marL="187325" indent="-187325"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request of the Government </a:t>
            </a:r>
          </a:p>
          <a:p>
            <a:pPr marL="187325" indent="-187325"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program</a:t>
            </a:r>
          </a:p>
          <a:p>
            <a:pPr marL="187325" indent="-187325"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budget report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Annual evaluation of programs  </a:t>
            </a:r>
          </a:p>
          <a:p>
            <a:pPr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97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1C9F3B5-FB28-BF47-9E44-A66D167E9F87}" type="datetime3">
              <a:rPr lang="fr-MA" smtClean="0"/>
              <a:t>07.07.21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89521A-49CF-F74B-AB00-78D1D0D87D6F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F0F635F-14CF-7E45-AFD1-0B93E0BEA833}"/>
              </a:ext>
            </a:extLst>
          </p:cNvPr>
          <p:cNvSpPr txBox="1"/>
          <p:nvPr/>
        </p:nvSpPr>
        <p:spPr>
          <a:xfrm>
            <a:off x="251520" y="908720"/>
            <a:ext cx="68687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Court of </a:t>
            </a:r>
            <a:r>
              <a:rPr lang="en-GB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fr-FR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  </a:t>
            </a:r>
            <a:r>
              <a:rPr 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Parliament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F06C98E-AD36-4E4B-88F7-6E98F6CE0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00" y="2060848"/>
            <a:ext cx="8884400" cy="1656184"/>
          </a:xfrm>
        </p:spPr>
        <p:txBody>
          <a:bodyPr>
            <a:noAutofit/>
          </a:bodyPr>
          <a:lstStyle/>
          <a:p>
            <a:pPr marL="187325" indent="-187325"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budget report : Annual evaluation of the programs  </a:t>
            </a:r>
          </a:p>
          <a:p>
            <a:pPr marL="187325" indent="-187325">
              <a:lnSpc>
                <a:spcPct val="15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request of the Parliament 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54E2FB5-26AF-474E-ABF0-753E4905DD32}"/>
              </a:ext>
            </a:extLst>
          </p:cNvPr>
          <p:cNvSpPr txBox="1"/>
          <p:nvPr/>
        </p:nvSpPr>
        <p:spPr>
          <a:xfrm>
            <a:off x="241684" y="4163650"/>
            <a:ext cx="4572000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7325" indent="-187325">
              <a:lnSpc>
                <a:spcPct val="150000"/>
              </a:lnSpc>
              <a:spcBef>
                <a:spcPct val="20000"/>
              </a:spcBef>
              <a:buClr>
                <a:srgbClr val="0432FF"/>
              </a:buClr>
              <a:buFont typeface="Wingdings" pitchFamily="2" charset="2"/>
              <a:buChar char="§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other actors’ works in evaluation 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7AAB30E-860B-42BD-B72E-576AC0DD6A5F}"/>
              </a:ext>
            </a:extLst>
          </p:cNvPr>
          <p:cNvSpPr txBox="1"/>
          <p:nvPr/>
        </p:nvSpPr>
        <p:spPr>
          <a:xfrm>
            <a:off x="395536" y="3429000"/>
            <a:ext cx="68687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Court of </a:t>
            </a:r>
            <a:r>
              <a:rPr lang="en-GB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fr-FR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  </a:t>
            </a:r>
            <a:r>
              <a:rPr 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actors</a:t>
            </a:r>
          </a:p>
        </p:txBody>
      </p:sp>
    </p:spTree>
    <p:extLst>
      <p:ext uri="{BB962C8B-B14F-4D97-AF65-F5344CB8AC3E}">
        <p14:creationId xmlns:p14="http://schemas.microsoft.com/office/powerpoint/2010/main" val="2520796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C431742-68C7-A34D-BF0D-62734FB62584}" type="datetime3">
              <a:rPr lang="fr-MA" smtClean="0"/>
              <a:t>07.07.21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89521A-49CF-F74B-AB00-78D1D0D87D6F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F0F635F-14CF-7E45-AFD1-0B93E0BEA833}"/>
              </a:ext>
            </a:extLst>
          </p:cNvPr>
          <p:cNvSpPr txBox="1"/>
          <p:nvPr/>
        </p:nvSpPr>
        <p:spPr>
          <a:xfrm>
            <a:off x="251520" y="1016100"/>
            <a:ext cx="7200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of the Organic financial law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F06C98E-AD36-4E4B-88F7-6E98F6CE0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809452"/>
            <a:ext cx="8884400" cy="4032448"/>
          </a:xfrm>
        </p:spPr>
        <p:txBody>
          <a:bodyPr>
            <a:noAutofit/>
          </a:bodyPr>
          <a:lstStyle/>
          <a:p>
            <a:pPr marL="187325" indent="-187325">
              <a:lnSpc>
                <a:spcPct val="20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and reinforce major state reforms</a:t>
            </a:r>
          </a:p>
          <a:p>
            <a:pPr marL="187325" indent="-187325">
              <a:lnSpc>
                <a:spcPct val="20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watch sector policies</a:t>
            </a:r>
          </a:p>
          <a:p>
            <a:pPr marL="187325" indent="-187325">
              <a:lnSpc>
                <a:spcPct val="20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 performance in public action : </a:t>
            </a:r>
          </a:p>
          <a:p>
            <a:pPr marL="587375" lvl="1" indent="-187325">
              <a:lnSpc>
                <a:spcPct val="20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Three-years budgeting</a:t>
            </a:r>
          </a:p>
          <a:p>
            <a:pPr marL="587375" lvl="1" indent="-187325">
              <a:lnSpc>
                <a:spcPct val="20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 by program</a:t>
            </a:r>
          </a:p>
          <a:p>
            <a:pPr marL="187325" indent="-187325">
              <a:lnSpc>
                <a:spcPct val="200000"/>
              </a:lnSpc>
              <a:buClr>
                <a:srgbClr val="0432FF"/>
              </a:buClr>
              <a:buFont typeface="Wingdings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bridges between the different activities of the Court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buClr>
                <a:srgbClr val="0432FF"/>
              </a:buClr>
              <a:buFont typeface="Wingdings" pitchFamily="2" charset="2"/>
              <a:buChar char="§"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054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10822E8-6731-134E-BB4F-408859B744F4}" type="datetime3">
              <a:rPr lang="fr-MA" smtClean="0"/>
              <a:t>07.07.21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89521A-49CF-F74B-AB00-78D1D0D87D6F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3241881-851A-C440-A59B-8ECDB36F2093}"/>
              </a:ext>
            </a:extLst>
          </p:cNvPr>
          <p:cNvSpPr txBox="1"/>
          <p:nvPr/>
        </p:nvSpPr>
        <p:spPr>
          <a:xfrm>
            <a:off x="251520" y="908720"/>
            <a:ext cx="68687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 and prospects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810D10C-FE4F-AD4A-B93F-8A9FBC956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03" y="1644352"/>
            <a:ext cx="8973697" cy="4448944"/>
          </a:xfrm>
        </p:spPr>
        <p:txBody>
          <a:bodyPr/>
          <a:lstStyle/>
          <a:p>
            <a:pPr marL="34290" indent="0">
              <a:buNone/>
            </a:pPr>
            <a:r>
              <a:rPr lang="en-US" sz="22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</a:p>
          <a:p>
            <a:pPr marL="37719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Standardization of the Public Evaluation Approach</a:t>
            </a:r>
          </a:p>
          <a:p>
            <a:pPr marL="37719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Confusion Audit Vs Evaluation</a:t>
            </a:r>
          </a:p>
          <a:p>
            <a:pPr marL="37719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of mixed skills</a:t>
            </a:r>
          </a:p>
          <a:p>
            <a:pPr marL="3429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" indent="0">
              <a:buNone/>
            </a:pPr>
            <a:r>
              <a:rPr lang="en-US" sz="22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Prospects for the future </a:t>
            </a:r>
          </a:p>
          <a:p>
            <a:pPr marL="37719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 beyond audit and its approaches</a:t>
            </a:r>
          </a:p>
          <a:p>
            <a:pPr marL="37719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for multidisciplinary teams</a:t>
            </a:r>
          </a:p>
          <a:p>
            <a:pPr marL="37719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for economic and social calculation</a:t>
            </a:r>
          </a:p>
          <a:p>
            <a:pPr marL="377190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paradigm: Value Public Management</a:t>
            </a:r>
          </a:p>
        </p:txBody>
      </p:sp>
    </p:spTree>
    <p:extLst>
      <p:ext uri="{BB962C8B-B14F-4D97-AF65-F5344CB8AC3E}">
        <p14:creationId xmlns:p14="http://schemas.microsoft.com/office/powerpoint/2010/main" val="178596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34FA3B-F96C-4EA2-9115-FA51F9A734D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41EFDC3-30F5-B048-95F8-C727EC547662}" type="datetime3">
              <a:rPr lang="fr-MA" smtClean="0"/>
              <a:t>07.07.21</a:t>
            </a:fld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EACE4B-4921-4FB8-AC65-2CB4A0EF0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289521A-49CF-F74B-AB00-78D1D0D87D6F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21D0F32-289C-40FE-A9F6-AEBC61773F27}"/>
              </a:ext>
            </a:extLst>
          </p:cNvPr>
          <p:cNvSpPr txBox="1"/>
          <p:nvPr/>
        </p:nvSpPr>
        <p:spPr>
          <a:xfrm>
            <a:off x="673796" y="2924944"/>
            <a:ext cx="7244862" cy="64633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4059340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2563</TotalTime>
  <Words>384</Words>
  <Application>Microsoft Office PowerPoint</Application>
  <PresentationFormat>Affichage à l'écran (4:3)</PresentationFormat>
  <Paragraphs>78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zidbraim</dc:creator>
  <cp:lastModifiedBy>NACIRI-BENSAGHIR Yassin</cp:lastModifiedBy>
  <cp:revision>98</cp:revision>
  <cp:lastPrinted>2019-06-07T23:14:01Z</cp:lastPrinted>
  <dcterms:created xsi:type="dcterms:W3CDTF">2018-07-09T15:55:43Z</dcterms:created>
  <dcterms:modified xsi:type="dcterms:W3CDTF">2021-07-07T09:11:43Z</dcterms:modified>
</cp:coreProperties>
</file>